
<file path=[Content_Types].xml><?xml version="1.0" encoding="utf-8"?>
<Types xmlns="http://schemas.openxmlformats.org/package/2006/content-types">
  <Default Extension="xml" ContentType="application/xml"/>
  <Default Extension="wmf" ContentType="image/x-wmf"/>
  <Default Extension="doc" ContentType="application/msword"/>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embeddings/oleObject1.bin" ContentType="application/vnd.openxmlformats-officedocument.oleObject"/>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256" r:id="rId2"/>
    <p:sldId id="407" r:id="rId3"/>
    <p:sldId id="408" r:id="rId4"/>
    <p:sldId id="406" r:id="rId5"/>
    <p:sldId id="317" r:id="rId6"/>
    <p:sldId id="318" r:id="rId7"/>
    <p:sldId id="320" r:id="rId8"/>
    <p:sldId id="409" r:id="rId9"/>
    <p:sldId id="321" r:id="rId10"/>
    <p:sldId id="401" r:id="rId11"/>
    <p:sldId id="402" r:id="rId12"/>
    <p:sldId id="322" r:id="rId13"/>
    <p:sldId id="323" r:id="rId14"/>
    <p:sldId id="324" r:id="rId15"/>
    <p:sldId id="325" r:id="rId16"/>
    <p:sldId id="326" r:id="rId17"/>
    <p:sldId id="327" r:id="rId18"/>
    <p:sldId id="328" r:id="rId19"/>
    <p:sldId id="410" r:id="rId20"/>
    <p:sldId id="331" r:id="rId21"/>
    <p:sldId id="332" r:id="rId22"/>
    <p:sldId id="333" r:id="rId23"/>
    <p:sldId id="334" r:id="rId24"/>
    <p:sldId id="336" r:id="rId25"/>
    <p:sldId id="338" r:id="rId26"/>
    <p:sldId id="339" r:id="rId27"/>
    <p:sldId id="411" r:id="rId28"/>
    <p:sldId id="330" r:id="rId29"/>
    <p:sldId id="341" r:id="rId30"/>
    <p:sldId id="342" r:id="rId31"/>
    <p:sldId id="343" r:id="rId32"/>
    <p:sldId id="344" r:id="rId33"/>
    <p:sldId id="345" r:id="rId34"/>
    <p:sldId id="390" r:id="rId35"/>
    <p:sldId id="347" r:id="rId36"/>
    <p:sldId id="412" r:id="rId37"/>
    <p:sldId id="392" r:id="rId38"/>
    <p:sldId id="393" r:id="rId39"/>
    <p:sldId id="399" r:id="rId40"/>
    <p:sldId id="394" r:id="rId41"/>
    <p:sldId id="395" r:id="rId42"/>
    <p:sldId id="396" r:id="rId43"/>
    <p:sldId id="397" r:id="rId44"/>
    <p:sldId id="398" r:id="rId45"/>
    <p:sldId id="400" r:id="rId46"/>
    <p:sldId id="413" r:id="rId47"/>
    <p:sldId id="348" r:id="rId48"/>
    <p:sldId id="404" r:id="rId49"/>
    <p:sldId id="405" r:id="rId50"/>
    <p:sldId id="385" r:id="rId51"/>
    <p:sldId id="386" r:id="rId52"/>
    <p:sldId id="276" r:id="rId5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83604"/>
    <a:srgbClr val="FBDCAF"/>
    <a:srgbClr val="008000"/>
    <a:srgbClr val="66FF66"/>
    <a:srgbClr val="CCFFCC"/>
    <a:srgbClr val="FFC9C9"/>
    <a:srgbClr val="33CC33"/>
    <a:srgbClr val="003300"/>
    <a:srgbClr val="F9C87F"/>
    <a:srgbClr val="93FF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20"/>
    <p:restoredTop sz="71429" autoAdjust="0"/>
  </p:normalViewPr>
  <p:slideViewPr>
    <p:cSldViewPr>
      <p:cViewPr varScale="1">
        <p:scale>
          <a:sx n="78" d="100"/>
          <a:sy n="78" d="100"/>
        </p:scale>
        <p:origin x="-1976"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notesMaster" Target="notesMasters/notesMaster1.xml"/><Relationship Id="rId55" Type="http://schemas.openxmlformats.org/officeDocument/2006/relationships/printerSettings" Target="printerSettings/printerSettings1.bin"/><Relationship Id="rId56" Type="http://schemas.openxmlformats.org/officeDocument/2006/relationships/presProps" Target="presProps.xml"/><Relationship Id="rId57" Type="http://schemas.openxmlformats.org/officeDocument/2006/relationships/viewProps" Target="viewProps.xml"/><Relationship Id="rId58" Type="http://schemas.openxmlformats.org/officeDocument/2006/relationships/theme" Target="theme/theme1.xml"/><Relationship Id="rId59"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FEC42F-1E25-48DA-B312-8237FB17A755}" type="datetimeFigureOut">
              <a:rPr lang="en-US" smtClean="0"/>
              <a:pPr/>
              <a:t>05/02/2013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017B33-2508-4701-A632-19192B419E33}" type="slidenum">
              <a:rPr lang="en-US" smtClean="0"/>
              <a:pPr/>
              <a:t>‹#›</a:t>
            </a:fld>
            <a:endParaRPr lang="en-US"/>
          </a:p>
        </p:txBody>
      </p:sp>
    </p:spTree>
    <p:extLst>
      <p:ext uri="{BB962C8B-B14F-4D97-AF65-F5344CB8AC3E}">
        <p14:creationId xmlns:p14="http://schemas.microsoft.com/office/powerpoint/2010/main" val="3425627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3017B33-2508-4701-A632-19192B419E33}"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0FF36CF2-44A9-4B26-AFF6-AE5F6BC877CE}" type="slidenum">
              <a:rPr lang="en-GB" smtClean="0"/>
              <a:pPr/>
              <a:t>10</a:t>
            </a:fld>
            <a:endParaRPr lang="en-GB"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r>
              <a:rPr lang="en-GB" b="1" smtClean="0"/>
              <a:t>Key Messages:</a:t>
            </a:r>
          </a:p>
          <a:p>
            <a:pPr eaLnBrk="1" hangingPunct="1"/>
            <a:endParaRPr lang="en-GB" b="1" smtClean="0"/>
          </a:p>
          <a:p>
            <a:pPr eaLnBrk="1" hangingPunct="1"/>
            <a:endParaRPr lang="en-GB" smtClean="0"/>
          </a:p>
          <a:p>
            <a:pPr eaLnBrk="1" hangingPunct="1"/>
            <a:r>
              <a:rPr lang="en-GB" b="1" smtClean="0"/>
              <a:t>Transition:</a:t>
            </a:r>
          </a:p>
          <a:p>
            <a:pPr eaLnBrk="1" hangingPunct="1"/>
            <a:endParaRPr lang="en-GB" b="1" smtClean="0"/>
          </a:p>
          <a:p>
            <a:pPr eaLnBrk="1" hangingPunct="1"/>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r>
              <a:rPr lang="en-GB" b="1" smtClean="0"/>
              <a:t>Key Messages:</a:t>
            </a:r>
          </a:p>
          <a:p>
            <a:r>
              <a:rPr lang="en-GB" smtClean="0">
                <a:cs typeface="Times New Roman" pitchFamily="18" charset="0"/>
              </a:rPr>
              <a:t>In the knowledge era we have discovered new and better ways to manage the knowledge driven organisation.</a:t>
            </a:r>
          </a:p>
          <a:p>
            <a:r>
              <a:rPr lang="en-GB" smtClean="0">
                <a:cs typeface="Times New Roman" pitchFamily="18" charset="0"/>
              </a:rPr>
              <a:t> </a:t>
            </a:r>
          </a:p>
          <a:p>
            <a:r>
              <a:rPr lang="en-GB" smtClean="0">
                <a:cs typeface="Times New Roman" pitchFamily="18" charset="0"/>
              </a:rPr>
              <a:t>This is based on collaborating in virtual teams using collaborative technology.</a:t>
            </a:r>
          </a:p>
          <a:p>
            <a:endParaRPr lang="en-GB" smtClean="0"/>
          </a:p>
          <a:p>
            <a:r>
              <a:rPr lang="en-GB" b="1" smtClean="0"/>
              <a:t>Transition:</a:t>
            </a:r>
          </a:p>
          <a:p>
            <a:r>
              <a:rPr lang="en-GB" smtClean="0">
                <a:cs typeface="Times New Roman" pitchFamily="18" charset="0"/>
              </a:rPr>
              <a:t>So here we are saying that we have moved to a knowledge based economy.</a:t>
            </a:r>
            <a:r>
              <a:rPr lang="en-GB" smtClean="0"/>
              <a:t> </a:t>
            </a:r>
          </a:p>
          <a:p>
            <a:endParaRPr lang="en-GB" smtClean="0"/>
          </a:p>
        </p:txBody>
      </p:sp>
      <p:sp>
        <p:nvSpPr>
          <p:cNvPr id="40964" name="Footer Placeholder 4"/>
          <p:cNvSpPr>
            <a:spLocks noGrp="1"/>
          </p:cNvSpPr>
          <p:nvPr>
            <p:ph type="ftr" sz="quarter" idx="4"/>
          </p:nvPr>
        </p:nvSpPr>
        <p:spPr>
          <a:noFill/>
        </p:spPr>
        <p:txBody>
          <a:bodyPr/>
          <a:lstStyle/>
          <a:p>
            <a:r>
              <a:rPr lang="en-US" smtClean="0"/>
              <a:t>NIE Learning Organisation &amp; Knowledge Management Course</a:t>
            </a:r>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531C2E25-69A2-466A-B1B1-F6C52851ADAF}" type="slidenum">
              <a:rPr lang="en-GB"/>
              <a:pPr/>
              <a:t>12</a:t>
            </a:fld>
            <a:endParaRPr lang="en-GB"/>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A0649873-2BE0-4C15-80A8-470029B594DF}" type="slidenum">
              <a:rPr lang="en-GB"/>
              <a:pPr/>
              <a:t>13</a:t>
            </a:fld>
            <a:endParaRPr lang="en-GB"/>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AF452277-38D4-4E29-B217-24CDD18EF215}" type="slidenum">
              <a:rPr lang="en-GB"/>
              <a:pPr/>
              <a:t>14</a:t>
            </a:fld>
            <a:endParaRPr lang="en-GB"/>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968A69D4-9B81-41CD-908C-36DF595BBC65}" type="slidenum">
              <a:rPr lang="en-GB"/>
              <a:pPr/>
              <a:t>15</a:t>
            </a:fld>
            <a:endParaRPr lang="en-GB"/>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9B0392C7-9FCE-4952-8DE6-29EB03232176}" type="slidenum">
              <a:rPr lang="en-GB"/>
              <a:pPr/>
              <a:t>16</a:t>
            </a:fld>
            <a:endParaRPr lang="en-GB"/>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183E7A5C-79BB-49DB-9260-826E4E2B0DA1}" type="slidenum">
              <a:rPr lang="en-GB"/>
              <a:pPr/>
              <a:t>17</a:t>
            </a:fld>
            <a:endParaRPr lang="en-GB"/>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61DD44EC-12D7-438F-A6B1-A7E72F26A1B7}" type="slidenum">
              <a:rPr lang="en-GB"/>
              <a:pPr/>
              <a:t>18</a:t>
            </a:fld>
            <a:endParaRPr lang="en-GB"/>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EE1F15C4-05FC-4763-AA7D-FD571A36FE1B}" type="slidenum">
              <a:rPr lang="en-GB"/>
              <a:pPr/>
              <a:t>19</a:t>
            </a:fld>
            <a:endParaRPr lang="en-GB"/>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GB" b="1" smtClean="0">
                <a:cs typeface="Times New Roman" pitchFamily="18" charset="0"/>
              </a:rPr>
              <a:t>Key Messages</a:t>
            </a:r>
            <a:endParaRPr lang="en-GB" smtClean="0">
              <a:cs typeface="Times New Roman" pitchFamily="18" charset="0"/>
            </a:endParaRPr>
          </a:p>
          <a:p>
            <a:pPr eaLnBrk="1" hangingPunct="1"/>
            <a:r>
              <a:rPr lang="en-GB" smtClean="0">
                <a:cs typeface="Times New Roman" pitchFamily="18" charset="0"/>
              </a:rPr>
              <a:t>The day is split into 5 modules.</a:t>
            </a:r>
          </a:p>
          <a:p>
            <a:pPr eaLnBrk="1" hangingPunct="1"/>
            <a:r>
              <a:rPr lang="en-GB" smtClean="0">
                <a:cs typeface="Times New Roman" pitchFamily="18" charset="0"/>
              </a:rPr>
              <a:t> </a:t>
            </a:r>
          </a:p>
          <a:p>
            <a:pPr eaLnBrk="1" hangingPunct="1"/>
            <a:endParaRPr lang="en-GB" smtClean="0">
              <a:cs typeface="Times New Roman" pitchFamily="18" charset="0"/>
            </a:endParaRPr>
          </a:p>
          <a:p>
            <a:pPr eaLnBrk="1" hangingPunct="1"/>
            <a:r>
              <a:rPr lang="en-GB" b="1" smtClean="0">
                <a:cs typeface="Times New Roman" pitchFamily="18" charset="0"/>
              </a:rPr>
              <a:t>Transition</a:t>
            </a:r>
            <a:endParaRPr lang="en-GB" smtClean="0">
              <a:cs typeface="Times New Roman" pitchFamily="18" charset="0"/>
            </a:endParaRPr>
          </a:p>
          <a:p>
            <a:pPr eaLnBrk="1" hangingPunct="1"/>
            <a:r>
              <a:rPr lang="en-GB" smtClean="0">
                <a:cs typeface="Times New Roman" pitchFamily="18" charset="0"/>
              </a:rPr>
              <a:t>Before we move onto a further understanding of KM looking at the why, the what and the how, lets do cover the objectives of the day.</a:t>
            </a:r>
          </a:p>
          <a:p>
            <a:pPr eaLnBrk="1" hangingPunct="1"/>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869C9DE3-00EE-4351-A3BF-D836DF7A79EB}" type="slidenum">
              <a:rPr lang="en-GB"/>
              <a:pPr/>
              <a:t>2</a:t>
            </a:fld>
            <a:endParaRPr lang="en-GB"/>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CCF2B2B4-ABEA-46E5-AD2C-82919C02A8E5}" type="slidenum">
              <a:rPr lang="en-GB"/>
              <a:pPr/>
              <a:t>20</a:t>
            </a:fld>
            <a:endParaRPr lang="en-GB"/>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r>
              <a:rPr lang="en-GB" b="1" smtClean="0">
                <a:cs typeface="Times New Roman" pitchFamily="18" charset="0"/>
              </a:rPr>
              <a:t>Key Messages</a:t>
            </a:r>
            <a:endParaRPr lang="en-GB" smtClean="0">
              <a:cs typeface="Times New Roman" pitchFamily="18" charset="0"/>
            </a:endParaRPr>
          </a:p>
          <a:p>
            <a:pPr eaLnBrk="1" hangingPunct="1"/>
            <a:endParaRPr lang="en-GB" b="1" smtClean="0">
              <a:cs typeface="Times New Roman" pitchFamily="18" charset="0"/>
            </a:endParaRPr>
          </a:p>
          <a:p>
            <a:pPr eaLnBrk="1" hangingPunct="1"/>
            <a:endParaRPr lang="en-GB" b="1" smtClean="0">
              <a:cs typeface="Times New Roman" pitchFamily="18" charset="0"/>
            </a:endParaRPr>
          </a:p>
          <a:p>
            <a:pPr eaLnBrk="1" hangingPunct="1"/>
            <a:endParaRPr lang="en-GB" b="1" smtClean="0">
              <a:cs typeface="Times New Roman" pitchFamily="18" charset="0"/>
            </a:endParaRPr>
          </a:p>
          <a:p>
            <a:pPr eaLnBrk="1" hangingPunct="1"/>
            <a:r>
              <a:rPr lang="en-GB" b="1" smtClean="0">
                <a:cs typeface="Times New Roman" pitchFamily="18" charset="0"/>
              </a:rPr>
              <a:t>Transition</a:t>
            </a:r>
            <a:endParaRPr lang="en-GB" smtClean="0">
              <a:cs typeface="Times New Roman" pitchFamily="18" charset="0"/>
            </a:endParaRPr>
          </a:p>
          <a:p>
            <a:pPr eaLnBrk="1" hangingPunct="1"/>
            <a:endParaRPr lang="en-GB"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D89094CB-172B-411F-B2E0-1F4C2CBA29EA}" type="slidenum">
              <a:rPr lang="en-GB"/>
              <a:pPr/>
              <a:t>21</a:t>
            </a:fld>
            <a:endParaRPr lang="en-GB"/>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r>
              <a:rPr lang="en-GB" b="1" smtClean="0">
                <a:cs typeface="Times New Roman" pitchFamily="18" charset="0"/>
              </a:rPr>
              <a:t>Key Messages</a:t>
            </a:r>
            <a:endParaRPr lang="en-GB" smtClean="0">
              <a:cs typeface="Times New Roman" pitchFamily="18" charset="0"/>
            </a:endParaRPr>
          </a:p>
          <a:p>
            <a:pPr eaLnBrk="1" hangingPunct="1"/>
            <a:r>
              <a:rPr lang="en-GB" smtClean="0">
                <a:cs typeface="Times New Roman" pitchFamily="18" charset="0"/>
              </a:rPr>
              <a:t> </a:t>
            </a:r>
          </a:p>
          <a:p>
            <a:pPr eaLnBrk="1" hangingPunct="1"/>
            <a:r>
              <a:rPr lang="en-GB" smtClean="0">
                <a:cs typeface="Times New Roman" pitchFamily="18" charset="0"/>
              </a:rPr>
              <a:t> </a:t>
            </a:r>
          </a:p>
          <a:p>
            <a:pPr eaLnBrk="1" hangingPunct="1"/>
            <a:r>
              <a:rPr lang="en-GB" b="1" smtClean="0">
                <a:cs typeface="Times New Roman" pitchFamily="18" charset="0"/>
              </a:rPr>
              <a:t>Transition</a:t>
            </a:r>
            <a:endParaRPr lang="en-GB" smtClean="0">
              <a:cs typeface="Times New Roman" pitchFamily="18" charset="0"/>
            </a:endParaRPr>
          </a:p>
          <a:p>
            <a:pPr eaLnBrk="1" hangingPunct="1"/>
            <a:endParaRPr lang="en-GB"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231CE8DD-DD09-457C-AA82-DD32E68EEC9E}" type="slidenum">
              <a:rPr lang="en-GB"/>
              <a:pPr/>
              <a:t>22</a:t>
            </a:fld>
            <a:endParaRPr lang="en-GB"/>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9F8D13BE-0B67-46F2-99E1-1118C4628A32}" type="slidenum">
              <a:rPr lang="en-GB"/>
              <a:pPr/>
              <a:t>23</a:t>
            </a:fld>
            <a:endParaRPr lang="en-GB"/>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pPr eaLnBrk="1" hangingPunct="1"/>
            <a:r>
              <a:rPr lang="en-GB" b="1" smtClean="0">
                <a:cs typeface="Times New Roman" pitchFamily="18" charset="0"/>
              </a:rPr>
              <a:t>Key Messages</a:t>
            </a:r>
            <a:endParaRPr lang="en-GB" smtClean="0">
              <a:cs typeface="Times New Roman" pitchFamily="18" charset="0"/>
            </a:endParaRPr>
          </a:p>
          <a:p>
            <a:pPr eaLnBrk="1" hangingPunct="1"/>
            <a:r>
              <a:rPr lang="en-GB" smtClean="0">
                <a:cs typeface="Times New Roman" pitchFamily="18" charset="0"/>
              </a:rPr>
              <a:t>The day is split into 5 modules.</a:t>
            </a:r>
          </a:p>
          <a:p>
            <a:pPr eaLnBrk="1" hangingPunct="1"/>
            <a:r>
              <a:rPr lang="en-GB" smtClean="0">
                <a:cs typeface="Times New Roman" pitchFamily="18" charset="0"/>
              </a:rPr>
              <a:t> </a:t>
            </a:r>
          </a:p>
          <a:p>
            <a:pPr eaLnBrk="1" hangingPunct="1"/>
            <a:endParaRPr lang="en-GB" smtClean="0">
              <a:cs typeface="Times New Roman" pitchFamily="18" charset="0"/>
            </a:endParaRPr>
          </a:p>
          <a:p>
            <a:pPr eaLnBrk="1" hangingPunct="1"/>
            <a:r>
              <a:rPr lang="en-GB" b="1" smtClean="0">
                <a:cs typeface="Times New Roman" pitchFamily="18" charset="0"/>
              </a:rPr>
              <a:t>Transition</a:t>
            </a:r>
            <a:endParaRPr lang="en-GB" smtClean="0">
              <a:cs typeface="Times New Roman" pitchFamily="18" charset="0"/>
            </a:endParaRPr>
          </a:p>
          <a:p>
            <a:pPr eaLnBrk="1" hangingPunct="1"/>
            <a:r>
              <a:rPr lang="en-GB" smtClean="0">
                <a:cs typeface="Times New Roman" pitchFamily="18" charset="0"/>
              </a:rPr>
              <a:t>Before we move onto a further understanding of KM looking at the why, the what and the how, lets do cover the objectives of the day.</a:t>
            </a:r>
          </a:p>
          <a:p>
            <a:pPr eaLnBrk="1" hangingPunct="1"/>
            <a:endParaRPr lang="en-GB"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E9695BC2-34B8-4558-9ADA-6875CDE1960C}" type="slidenum">
              <a:rPr lang="en-GB"/>
              <a:pPr/>
              <a:t>24</a:t>
            </a:fld>
            <a:endParaRPr lang="en-GB"/>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eaLnBrk="1" hangingPunct="1"/>
            <a:r>
              <a:rPr lang="en-GB" b="1" smtClean="0">
                <a:cs typeface="Times New Roman" pitchFamily="18" charset="0"/>
              </a:rPr>
              <a:t>Key Messages</a:t>
            </a:r>
            <a:endParaRPr lang="en-GB" smtClean="0">
              <a:cs typeface="Times New Roman" pitchFamily="18" charset="0"/>
            </a:endParaRPr>
          </a:p>
          <a:p>
            <a:pPr eaLnBrk="1" hangingPunct="1"/>
            <a:r>
              <a:rPr lang="en-GB" smtClean="0">
                <a:cs typeface="Times New Roman" pitchFamily="18" charset="0"/>
              </a:rPr>
              <a:t>The day is split into 5 modules.</a:t>
            </a:r>
          </a:p>
          <a:p>
            <a:pPr eaLnBrk="1" hangingPunct="1"/>
            <a:r>
              <a:rPr lang="en-GB" smtClean="0">
                <a:cs typeface="Times New Roman" pitchFamily="18" charset="0"/>
              </a:rPr>
              <a:t> </a:t>
            </a:r>
          </a:p>
          <a:p>
            <a:pPr eaLnBrk="1" hangingPunct="1"/>
            <a:endParaRPr lang="en-GB" smtClean="0">
              <a:cs typeface="Times New Roman" pitchFamily="18" charset="0"/>
            </a:endParaRPr>
          </a:p>
          <a:p>
            <a:pPr eaLnBrk="1" hangingPunct="1"/>
            <a:r>
              <a:rPr lang="en-GB" b="1" smtClean="0">
                <a:cs typeface="Times New Roman" pitchFamily="18" charset="0"/>
              </a:rPr>
              <a:t>Transition</a:t>
            </a:r>
            <a:endParaRPr lang="en-GB" smtClean="0">
              <a:cs typeface="Times New Roman" pitchFamily="18" charset="0"/>
            </a:endParaRPr>
          </a:p>
          <a:p>
            <a:pPr eaLnBrk="1" hangingPunct="1"/>
            <a:r>
              <a:rPr lang="en-GB" smtClean="0">
                <a:cs typeface="Times New Roman" pitchFamily="18" charset="0"/>
              </a:rPr>
              <a:t>Before we move onto a further understanding of KM looking at the why, the what and the how, lets do cover the objectives of the day.</a:t>
            </a:r>
          </a:p>
          <a:p>
            <a:pPr eaLnBrk="1" hangingPunct="1"/>
            <a:endParaRPr lang="en-GB"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66C51784-9A75-4522-AD1C-4349C9D030D1}" type="slidenum">
              <a:rPr lang="en-GB"/>
              <a:pPr/>
              <a:t>25</a:t>
            </a:fld>
            <a:endParaRPr lang="en-GB"/>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p:spPr>
        <p:txBody>
          <a:bodyPr/>
          <a:lstStyle/>
          <a:p>
            <a:pPr eaLnBrk="1" hangingPunct="1"/>
            <a:r>
              <a:rPr lang="en-GB" b="1" smtClean="0">
                <a:cs typeface="Times New Roman" pitchFamily="18" charset="0"/>
              </a:rPr>
              <a:t>Key Messages</a:t>
            </a:r>
            <a:endParaRPr lang="en-GB" smtClean="0">
              <a:cs typeface="Times New Roman" pitchFamily="18" charset="0"/>
            </a:endParaRPr>
          </a:p>
          <a:p>
            <a:pPr eaLnBrk="1" hangingPunct="1"/>
            <a:r>
              <a:rPr lang="en-GB" smtClean="0">
                <a:cs typeface="Times New Roman" pitchFamily="18" charset="0"/>
              </a:rPr>
              <a:t>The day is split into 5 modules.</a:t>
            </a:r>
          </a:p>
          <a:p>
            <a:pPr eaLnBrk="1" hangingPunct="1"/>
            <a:r>
              <a:rPr lang="en-GB" smtClean="0">
                <a:cs typeface="Times New Roman" pitchFamily="18" charset="0"/>
              </a:rPr>
              <a:t> </a:t>
            </a:r>
          </a:p>
          <a:p>
            <a:pPr eaLnBrk="1" hangingPunct="1"/>
            <a:endParaRPr lang="en-GB" smtClean="0">
              <a:cs typeface="Times New Roman" pitchFamily="18" charset="0"/>
            </a:endParaRPr>
          </a:p>
          <a:p>
            <a:pPr eaLnBrk="1" hangingPunct="1"/>
            <a:r>
              <a:rPr lang="en-GB" b="1" smtClean="0">
                <a:cs typeface="Times New Roman" pitchFamily="18" charset="0"/>
              </a:rPr>
              <a:t>Transition</a:t>
            </a:r>
            <a:endParaRPr lang="en-GB" smtClean="0">
              <a:cs typeface="Times New Roman" pitchFamily="18" charset="0"/>
            </a:endParaRPr>
          </a:p>
          <a:p>
            <a:pPr eaLnBrk="1" hangingPunct="1"/>
            <a:r>
              <a:rPr lang="en-GB" smtClean="0">
                <a:cs typeface="Times New Roman" pitchFamily="18" charset="0"/>
              </a:rPr>
              <a:t>Before we move onto a further understanding of KM looking at the why, the what and the how, lets do cover the objectives of the day.</a:t>
            </a:r>
          </a:p>
          <a:p>
            <a:pPr eaLnBrk="1" hangingPunct="1"/>
            <a:endParaRPr lang="en-GB"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6A55D648-49AA-49C5-8FE4-34024E6983C9}" type="slidenum">
              <a:rPr lang="en-GB"/>
              <a:pPr/>
              <a:t>26</a:t>
            </a:fld>
            <a:endParaRPr lang="en-GB"/>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GB" b="1" smtClean="0">
                <a:cs typeface="Times New Roman" pitchFamily="18" charset="0"/>
              </a:rPr>
              <a:t>Key Messages</a:t>
            </a:r>
            <a:endParaRPr lang="en-GB" smtClean="0">
              <a:cs typeface="Times New Roman" pitchFamily="18" charset="0"/>
            </a:endParaRPr>
          </a:p>
          <a:p>
            <a:pPr eaLnBrk="1" hangingPunct="1"/>
            <a:r>
              <a:rPr lang="en-GB" smtClean="0">
                <a:cs typeface="Times New Roman" pitchFamily="18" charset="0"/>
              </a:rPr>
              <a:t>The day is split into 5 modules.</a:t>
            </a:r>
          </a:p>
          <a:p>
            <a:pPr eaLnBrk="1" hangingPunct="1"/>
            <a:r>
              <a:rPr lang="en-GB" smtClean="0">
                <a:cs typeface="Times New Roman" pitchFamily="18" charset="0"/>
              </a:rPr>
              <a:t> </a:t>
            </a:r>
          </a:p>
          <a:p>
            <a:pPr eaLnBrk="1" hangingPunct="1"/>
            <a:endParaRPr lang="en-GB" smtClean="0">
              <a:cs typeface="Times New Roman" pitchFamily="18" charset="0"/>
            </a:endParaRPr>
          </a:p>
          <a:p>
            <a:pPr eaLnBrk="1" hangingPunct="1"/>
            <a:r>
              <a:rPr lang="en-GB" b="1" smtClean="0">
                <a:cs typeface="Times New Roman" pitchFamily="18" charset="0"/>
              </a:rPr>
              <a:t>Transition</a:t>
            </a:r>
            <a:endParaRPr lang="en-GB" smtClean="0">
              <a:cs typeface="Times New Roman" pitchFamily="18" charset="0"/>
            </a:endParaRPr>
          </a:p>
          <a:p>
            <a:pPr eaLnBrk="1" hangingPunct="1"/>
            <a:r>
              <a:rPr lang="en-GB" smtClean="0">
                <a:cs typeface="Times New Roman" pitchFamily="18" charset="0"/>
              </a:rPr>
              <a:t>Before we move onto a further understanding of KM looking at the why, the what and the how, lets do cover the objectives of the day.</a:t>
            </a:r>
          </a:p>
          <a:p>
            <a:pPr eaLnBrk="1" hangingPunct="1"/>
            <a:endParaRPr lang="en-GB"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EE1F15C4-05FC-4763-AA7D-FD571A36FE1B}" type="slidenum">
              <a:rPr lang="en-GB"/>
              <a:pPr/>
              <a:t>27</a:t>
            </a:fld>
            <a:endParaRPr lang="en-GB"/>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GB" b="1" smtClean="0">
                <a:cs typeface="Times New Roman" pitchFamily="18" charset="0"/>
              </a:rPr>
              <a:t>Key Messages</a:t>
            </a:r>
            <a:endParaRPr lang="en-GB" smtClean="0">
              <a:cs typeface="Times New Roman" pitchFamily="18" charset="0"/>
            </a:endParaRPr>
          </a:p>
          <a:p>
            <a:pPr eaLnBrk="1" hangingPunct="1"/>
            <a:r>
              <a:rPr lang="en-GB" smtClean="0">
                <a:cs typeface="Times New Roman" pitchFamily="18" charset="0"/>
              </a:rPr>
              <a:t>The day is split into 5 modules.</a:t>
            </a:r>
          </a:p>
          <a:p>
            <a:pPr eaLnBrk="1" hangingPunct="1"/>
            <a:r>
              <a:rPr lang="en-GB" smtClean="0">
                <a:cs typeface="Times New Roman" pitchFamily="18" charset="0"/>
              </a:rPr>
              <a:t> </a:t>
            </a:r>
          </a:p>
          <a:p>
            <a:pPr eaLnBrk="1" hangingPunct="1"/>
            <a:endParaRPr lang="en-GB" smtClean="0">
              <a:cs typeface="Times New Roman" pitchFamily="18" charset="0"/>
            </a:endParaRPr>
          </a:p>
          <a:p>
            <a:pPr eaLnBrk="1" hangingPunct="1"/>
            <a:r>
              <a:rPr lang="en-GB" b="1" smtClean="0">
                <a:cs typeface="Times New Roman" pitchFamily="18" charset="0"/>
              </a:rPr>
              <a:t>Transition</a:t>
            </a:r>
            <a:endParaRPr lang="en-GB" smtClean="0">
              <a:cs typeface="Times New Roman" pitchFamily="18" charset="0"/>
            </a:endParaRPr>
          </a:p>
          <a:p>
            <a:pPr eaLnBrk="1" hangingPunct="1"/>
            <a:r>
              <a:rPr lang="en-GB" smtClean="0">
                <a:cs typeface="Times New Roman" pitchFamily="18" charset="0"/>
              </a:rPr>
              <a:t>Before we move onto a further understanding of KM looking at the why, the what and the how, lets do cover the objectives of the day.</a:t>
            </a:r>
          </a:p>
          <a:p>
            <a:pPr eaLnBrk="1" hangingPunct="1"/>
            <a:endParaRPr lang="en-GB"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962AE890-2F73-4630-805D-E4431A24A855}" type="slidenum">
              <a:rPr lang="en-GB"/>
              <a:pPr/>
              <a:t>28</a:t>
            </a:fld>
            <a:endParaRPr lang="en-GB"/>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eaLnBrk="1" hangingPunct="1"/>
            <a:r>
              <a:rPr lang="en-GB" b="1" smtClean="0">
                <a:cs typeface="Times New Roman" pitchFamily="18" charset="0"/>
              </a:rPr>
              <a:t>Key Messages</a:t>
            </a:r>
            <a:endParaRPr lang="en-GB" smtClean="0">
              <a:cs typeface="Times New Roman" pitchFamily="18" charset="0"/>
            </a:endParaRPr>
          </a:p>
          <a:p>
            <a:pPr eaLnBrk="1" hangingPunct="1"/>
            <a:r>
              <a:rPr lang="en-GB" smtClean="0">
                <a:cs typeface="Times New Roman" pitchFamily="18" charset="0"/>
              </a:rPr>
              <a:t>Move towards creating KM standards</a:t>
            </a:r>
          </a:p>
          <a:p>
            <a:pPr eaLnBrk="1" hangingPunct="1"/>
            <a:r>
              <a:rPr lang="en-GB" smtClean="0">
                <a:cs typeface="Times New Roman" pitchFamily="18" charset="0"/>
              </a:rPr>
              <a:t> </a:t>
            </a:r>
          </a:p>
          <a:p>
            <a:pPr eaLnBrk="1" hangingPunct="1"/>
            <a:endParaRPr lang="en-GB" smtClean="0">
              <a:cs typeface="Times New Roman" pitchFamily="18" charset="0"/>
            </a:endParaRPr>
          </a:p>
          <a:p>
            <a:pPr eaLnBrk="1" hangingPunct="1"/>
            <a:r>
              <a:rPr lang="en-GB" b="1" smtClean="0">
                <a:cs typeface="Times New Roman" pitchFamily="18" charset="0"/>
              </a:rPr>
              <a:t>Transition </a:t>
            </a:r>
          </a:p>
          <a:p>
            <a:pPr eaLnBrk="1" hangingPunct="1"/>
            <a:r>
              <a:rPr lang="en-GB" smtClean="0">
                <a:cs typeface="Times New Roman" pitchFamily="18" charset="0"/>
              </a:rPr>
              <a:t> </a:t>
            </a:r>
          </a:p>
          <a:p>
            <a:pPr eaLnBrk="1" hangingPunct="1"/>
            <a:endParaRPr lang="en-GB" smtClean="0">
              <a:cs typeface="Times New Roman" pitchFamily="18" charset="0"/>
            </a:endParaRPr>
          </a:p>
          <a:p>
            <a:pPr eaLnBrk="1" hangingPunct="1"/>
            <a:r>
              <a:rPr lang="en-GB" b="1" smtClean="0">
                <a:cs typeface="Times New Roman" pitchFamily="18" charset="0"/>
              </a:rPr>
              <a:t>Further Reading</a:t>
            </a:r>
            <a:endParaRPr lang="en-GB" smtClean="0">
              <a:cs typeface="Times New Roman" pitchFamily="18" charset="0"/>
            </a:endParaRPr>
          </a:p>
          <a:p>
            <a:pPr eaLnBrk="1" hangingPunct="1"/>
            <a:r>
              <a:rPr lang="en-GB" smtClean="0">
                <a:cs typeface="Times New Roman" pitchFamily="18" charset="0"/>
              </a:rPr>
              <a:t>Knowledge Management – A Guide to Good Practice – PricewaterCoopers, BSI</a:t>
            </a:r>
          </a:p>
          <a:p>
            <a:pPr eaLnBrk="1" hangingPunct="1"/>
            <a:r>
              <a:rPr lang="en-GB" smtClean="0">
                <a:cs typeface="Times New Roman" pitchFamily="18" charset="0"/>
              </a:rPr>
              <a:t>Website – http://www.bsi-global.com</a:t>
            </a:r>
          </a:p>
          <a:p>
            <a:pPr eaLnBrk="1" hangingPunct="1"/>
            <a:endParaRPr lang="en-GB"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811EA4E2-7786-45DB-8683-5791E3685CAF}" type="slidenum">
              <a:rPr lang="en-GB"/>
              <a:pPr/>
              <a:t>29</a:t>
            </a:fld>
            <a:endParaRPr lang="en-GB"/>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p:spPr>
        <p:txBody>
          <a:bodyPr/>
          <a:lstStyle/>
          <a:p>
            <a:pPr eaLnBrk="1" hangingPunct="1"/>
            <a:r>
              <a:rPr lang="en-GB" b="1" smtClean="0">
                <a:cs typeface="Times New Roman" pitchFamily="18" charset="0"/>
              </a:rPr>
              <a:t>Key Messages</a:t>
            </a:r>
            <a:endParaRPr lang="en-GB" smtClean="0">
              <a:cs typeface="Times New Roman" pitchFamily="18" charset="0"/>
            </a:endParaRPr>
          </a:p>
          <a:p>
            <a:pPr eaLnBrk="1" hangingPunct="1"/>
            <a:r>
              <a:rPr lang="en-GB" smtClean="0">
                <a:cs typeface="Times New Roman" pitchFamily="18" charset="0"/>
              </a:rPr>
              <a:t>The day is split into 5 modules.</a:t>
            </a:r>
          </a:p>
          <a:p>
            <a:pPr eaLnBrk="1" hangingPunct="1"/>
            <a:r>
              <a:rPr lang="en-GB" smtClean="0">
                <a:cs typeface="Times New Roman" pitchFamily="18" charset="0"/>
              </a:rPr>
              <a:t> </a:t>
            </a:r>
          </a:p>
          <a:p>
            <a:pPr eaLnBrk="1" hangingPunct="1"/>
            <a:endParaRPr lang="en-GB" smtClean="0">
              <a:cs typeface="Times New Roman" pitchFamily="18" charset="0"/>
            </a:endParaRPr>
          </a:p>
          <a:p>
            <a:pPr eaLnBrk="1" hangingPunct="1"/>
            <a:r>
              <a:rPr lang="en-GB" b="1" smtClean="0">
                <a:cs typeface="Times New Roman" pitchFamily="18" charset="0"/>
              </a:rPr>
              <a:t>Transition</a:t>
            </a:r>
            <a:endParaRPr lang="en-GB" smtClean="0">
              <a:cs typeface="Times New Roman" pitchFamily="18" charset="0"/>
            </a:endParaRPr>
          </a:p>
          <a:p>
            <a:pPr eaLnBrk="1" hangingPunct="1"/>
            <a:r>
              <a:rPr lang="en-GB" smtClean="0">
                <a:cs typeface="Times New Roman" pitchFamily="18" charset="0"/>
              </a:rPr>
              <a:t>Before we move onto a further understanding of KM looking at the why, the what and the how, lets do cover the objectives of the day.</a:t>
            </a:r>
          </a:p>
          <a:p>
            <a:pPr eaLnBrk="1" hangingPunct="1"/>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869C9DE3-00EE-4351-A3BF-D836DF7A79EB}" type="slidenum">
              <a:rPr lang="en-GB"/>
              <a:pPr/>
              <a:t>3</a:t>
            </a:fld>
            <a:endParaRPr lang="en-GB"/>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EF41A836-6DDC-4149-AD95-524FF96A6998}" type="slidenum">
              <a:rPr lang="en-GB"/>
              <a:pPr/>
              <a:t>30</a:t>
            </a:fld>
            <a:endParaRPr lang="en-GB"/>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r>
              <a:rPr lang="en-GB" b="1" smtClean="0">
                <a:cs typeface="Times New Roman" pitchFamily="18" charset="0"/>
              </a:rPr>
              <a:t>Key Messages</a:t>
            </a:r>
            <a:endParaRPr lang="en-GB" smtClean="0">
              <a:cs typeface="Times New Roman" pitchFamily="18" charset="0"/>
            </a:endParaRPr>
          </a:p>
          <a:p>
            <a:pPr eaLnBrk="1" hangingPunct="1"/>
            <a:r>
              <a:rPr lang="en-GB" smtClean="0">
                <a:cs typeface="Times New Roman" pitchFamily="18" charset="0"/>
              </a:rPr>
              <a:t>The day is split into 5 modules.</a:t>
            </a:r>
          </a:p>
          <a:p>
            <a:pPr eaLnBrk="1" hangingPunct="1"/>
            <a:r>
              <a:rPr lang="en-GB" smtClean="0">
                <a:cs typeface="Times New Roman" pitchFamily="18" charset="0"/>
              </a:rPr>
              <a:t> </a:t>
            </a:r>
          </a:p>
          <a:p>
            <a:pPr eaLnBrk="1" hangingPunct="1"/>
            <a:endParaRPr lang="en-GB" smtClean="0">
              <a:cs typeface="Times New Roman" pitchFamily="18" charset="0"/>
            </a:endParaRPr>
          </a:p>
          <a:p>
            <a:pPr eaLnBrk="1" hangingPunct="1"/>
            <a:r>
              <a:rPr lang="en-GB" b="1" smtClean="0">
                <a:cs typeface="Times New Roman" pitchFamily="18" charset="0"/>
              </a:rPr>
              <a:t>Transition</a:t>
            </a:r>
            <a:endParaRPr lang="en-GB" smtClean="0">
              <a:cs typeface="Times New Roman" pitchFamily="18" charset="0"/>
            </a:endParaRPr>
          </a:p>
          <a:p>
            <a:pPr eaLnBrk="1" hangingPunct="1"/>
            <a:r>
              <a:rPr lang="en-GB" smtClean="0">
                <a:cs typeface="Times New Roman" pitchFamily="18" charset="0"/>
              </a:rPr>
              <a:t>Before we move onto a further understanding of KM looking at the why, the what and the how, lets do cover the objectives of the day.</a:t>
            </a:r>
          </a:p>
          <a:p>
            <a:pPr eaLnBrk="1" hangingPunct="1"/>
            <a:endParaRPr lang="en-GB"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EE1F15C4-05FC-4763-AA7D-FD571A36FE1B}" type="slidenum">
              <a:rPr lang="en-GB"/>
              <a:pPr/>
              <a:t>36</a:t>
            </a:fld>
            <a:endParaRPr lang="en-GB"/>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GB" b="1" smtClean="0">
                <a:cs typeface="Times New Roman" pitchFamily="18" charset="0"/>
              </a:rPr>
              <a:t>Key Messages</a:t>
            </a:r>
            <a:endParaRPr lang="en-GB" smtClean="0">
              <a:cs typeface="Times New Roman" pitchFamily="18" charset="0"/>
            </a:endParaRPr>
          </a:p>
          <a:p>
            <a:pPr eaLnBrk="1" hangingPunct="1"/>
            <a:r>
              <a:rPr lang="en-GB" smtClean="0">
                <a:cs typeface="Times New Roman" pitchFamily="18" charset="0"/>
              </a:rPr>
              <a:t>The day is split into 5 modules.</a:t>
            </a:r>
          </a:p>
          <a:p>
            <a:pPr eaLnBrk="1" hangingPunct="1"/>
            <a:r>
              <a:rPr lang="en-GB" smtClean="0">
                <a:cs typeface="Times New Roman" pitchFamily="18" charset="0"/>
              </a:rPr>
              <a:t> </a:t>
            </a:r>
          </a:p>
          <a:p>
            <a:pPr eaLnBrk="1" hangingPunct="1"/>
            <a:endParaRPr lang="en-GB" smtClean="0">
              <a:cs typeface="Times New Roman" pitchFamily="18" charset="0"/>
            </a:endParaRPr>
          </a:p>
          <a:p>
            <a:pPr eaLnBrk="1" hangingPunct="1"/>
            <a:r>
              <a:rPr lang="en-GB" b="1" smtClean="0">
                <a:cs typeface="Times New Roman" pitchFamily="18" charset="0"/>
              </a:rPr>
              <a:t>Transition</a:t>
            </a:r>
            <a:endParaRPr lang="en-GB" smtClean="0">
              <a:cs typeface="Times New Roman" pitchFamily="18" charset="0"/>
            </a:endParaRPr>
          </a:p>
          <a:p>
            <a:pPr eaLnBrk="1" hangingPunct="1"/>
            <a:r>
              <a:rPr lang="en-GB" smtClean="0">
                <a:cs typeface="Times New Roman" pitchFamily="18" charset="0"/>
              </a:rPr>
              <a:t>Before we move onto a further understanding of KM looking at the why, the what and the how, lets do cover the objectives of the day.</a:t>
            </a:r>
          </a:p>
          <a:p>
            <a:pPr eaLnBrk="1" hangingPunct="1"/>
            <a:endParaRPr lang="en-GB"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ln/>
        </p:spPr>
        <p:txBody>
          <a:bodyPr/>
          <a:lstStyle/>
          <a:p>
            <a:endParaRPr lang="en-US" smtClean="0"/>
          </a:p>
        </p:txBody>
      </p:sp>
      <p:sp>
        <p:nvSpPr>
          <p:cNvPr id="47108" name="Footer Placeholder 4"/>
          <p:cNvSpPr>
            <a:spLocks noGrp="1"/>
          </p:cNvSpPr>
          <p:nvPr>
            <p:ph type="ftr" sz="quarter" idx="4"/>
          </p:nvPr>
        </p:nvSpPr>
        <p:spPr>
          <a:noFill/>
        </p:spPr>
        <p:txBody>
          <a:bodyPr/>
          <a:lstStyle/>
          <a:p>
            <a:r>
              <a:rPr lang="en-US" smtClean="0"/>
              <a:t>NIE Learning Organisation &amp; Knowledge Management Course</a:t>
            </a:r>
            <a:endParaRPr lang="en-GB"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r>
              <a:rPr lang="en-GB" b="1" smtClean="0">
                <a:cs typeface="Times New Roman" pitchFamily="18" charset="0"/>
              </a:rPr>
              <a:t>Key Messages</a:t>
            </a:r>
            <a:endParaRPr lang="en-GB" smtClean="0">
              <a:cs typeface="Times New Roman" pitchFamily="18" charset="0"/>
            </a:endParaRPr>
          </a:p>
          <a:p>
            <a:r>
              <a:rPr lang="en-GB" smtClean="0">
                <a:cs typeface="Times New Roman" pitchFamily="18" charset="0"/>
              </a:rPr>
              <a:t>Many organisations offer KM technology solutions.</a:t>
            </a:r>
          </a:p>
          <a:p>
            <a:endParaRPr lang="en-GB" smtClean="0">
              <a:cs typeface="Times New Roman" pitchFamily="18" charset="0"/>
            </a:endParaRPr>
          </a:p>
          <a:p>
            <a:r>
              <a:rPr lang="en-GB" smtClean="0">
                <a:cs typeface="Times New Roman" pitchFamily="18" charset="0"/>
              </a:rPr>
              <a:t>Many are not holistic solutions</a:t>
            </a:r>
          </a:p>
          <a:p>
            <a:r>
              <a:rPr lang="en-GB" smtClean="0">
                <a:cs typeface="Times New Roman" pitchFamily="18" charset="0"/>
              </a:rPr>
              <a:t> </a:t>
            </a:r>
          </a:p>
          <a:p>
            <a:r>
              <a:rPr lang="en-GB" b="1" smtClean="0">
                <a:cs typeface="Times New Roman" pitchFamily="18" charset="0"/>
              </a:rPr>
              <a:t>Transition</a:t>
            </a:r>
            <a:endParaRPr lang="en-GB" smtClean="0">
              <a:cs typeface="Times New Roman" pitchFamily="18" charset="0"/>
            </a:endParaRPr>
          </a:p>
          <a:p>
            <a:r>
              <a:rPr lang="en-GB" smtClean="0">
                <a:cs typeface="Times New Roman" pitchFamily="18" charset="0"/>
              </a:rPr>
              <a:t>We have now covered 6 steps and we now turn to the last step of measuring and improve.</a:t>
            </a:r>
          </a:p>
          <a:p>
            <a:endParaRPr lang="en-GB" smtClean="0"/>
          </a:p>
        </p:txBody>
      </p:sp>
      <p:sp>
        <p:nvSpPr>
          <p:cNvPr id="48132" name="Footer Placeholder 4"/>
          <p:cNvSpPr>
            <a:spLocks noGrp="1"/>
          </p:cNvSpPr>
          <p:nvPr>
            <p:ph type="ftr" sz="quarter" idx="4"/>
          </p:nvPr>
        </p:nvSpPr>
        <p:spPr>
          <a:noFill/>
        </p:spPr>
        <p:txBody>
          <a:bodyPr/>
          <a:lstStyle/>
          <a:p>
            <a:r>
              <a:rPr lang="en-US" smtClean="0"/>
              <a:t>NIE Learning Organisation &amp; Knowledge Management Course</a:t>
            </a:r>
            <a:endParaRPr lang="en-GB"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756E1A01-4D83-40A8-83CB-F25650460BEB}" type="slidenum">
              <a:rPr lang="en-GB" smtClean="0"/>
              <a:pPr/>
              <a:t>39</a:t>
            </a:fld>
            <a:endParaRPr lang="en-GB"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r>
              <a:rPr lang="en-GB" b="1" smtClean="0">
                <a:cs typeface="Times New Roman" pitchFamily="18" charset="0"/>
              </a:rPr>
              <a:t>Key Messages</a:t>
            </a:r>
            <a:endParaRPr lang="en-GB" smtClean="0">
              <a:cs typeface="Times New Roman" pitchFamily="18" charset="0"/>
            </a:endParaRPr>
          </a:p>
          <a:p>
            <a:r>
              <a:rPr lang="en-GB" smtClean="0">
                <a:cs typeface="Times New Roman" pitchFamily="18" charset="0"/>
              </a:rPr>
              <a:t>Commitment  and participation from Senior Management is vital</a:t>
            </a:r>
          </a:p>
          <a:p>
            <a:r>
              <a:rPr lang="en-GB" smtClean="0">
                <a:cs typeface="Times New Roman" pitchFamily="18" charset="0"/>
              </a:rPr>
              <a:t>You need a CKO</a:t>
            </a:r>
          </a:p>
          <a:p>
            <a:r>
              <a:rPr lang="en-GB" smtClean="0">
                <a:cs typeface="Times New Roman" pitchFamily="18" charset="0"/>
              </a:rPr>
              <a:t>You must run a pilot.</a:t>
            </a:r>
          </a:p>
          <a:p>
            <a:r>
              <a:rPr lang="en-GB" smtClean="0">
                <a:cs typeface="Times New Roman" pitchFamily="18" charset="0"/>
              </a:rPr>
              <a:t> </a:t>
            </a:r>
          </a:p>
          <a:p>
            <a:r>
              <a:rPr lang="en-GB" b="1" smtClean="0">
                <a:cs typeface="Times New Roman" pitchFamily="18" charset="0"/>
              </a:rPr>
              <a:t>Transition</a:t>
            </a:r>
            <a:endParaRPr lang="en-GB" smtClean="0">
              <a:cs typeface="Times New Roman" pitchFamily="18" charset="0"/>
            </a:endParaRPr>
          </a:p>
          <a:p>
            <a:endParaRPr lang="en-GB"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D76F0B88-CF48-4701-95DD-51C8BD8D806A}" type="slidenum">
              <a:rPr lang="en-GB" smtClean="0"/>
              <a:pPr/>
              <a:t>40</a:t>
            </a:fld>
            <a:endParaRPr lang="en-GB"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r>
              <a:rPr lang="en-GB" b="1" smtClean="0">
                <a:cs typeface="Times New Roman" pitchFamily="18" charset="0"/>
              </a:rPr>
              <a:t>Key Messages</a:t>
            </a:r>
            <a:endParaRPr lang="en-GB" smtClean="0">
              <a:cs typeface="Times New Roman" pitchFamily="18" charset="0"/>
            </a:endParaRPr>
          </a:p>
          <a:p>
            <a:pPr eaLnBrk="1" hangingPunct="1"/>
            <a:r>
              <a:rPr lang="en-GB" smtClean="0">
                <a:cs typeface="Times New Roman" pitchFamily="18" charset="0"/>
              </a:rPr>
              <a:t>The day is split into 5 modules.</a:t>
            </a:r>
          </a:p>
          <a:p>
            <a:pPr eaLnBrk="1" hangingPunct="1"/>
            <a:r>
              <a:rPr lang="en-GB" smtClean="0">
                <a:cs typeface="Times New Roman" pitchFamily="18" charset="0"/>
              </a:rPr>
              <a:t> </a:t>
            </a:r>
          </a:p>
          <a:p>
            <a:pPr eaLnBrk="1" hangingPunct="1"/>
            <a:endParaRPr lang="en-GB" smtClean="0">
              <a:cs typeface="Times New Roman" pitchFamily="18" charset="0"/>
            </a:endParaRPr>
          </a:p>
          <a:p>
            <a:pPr eaLnBrk="1" hangingPunct="1"/>
            <a:r>
              <a:rPr lang="en-GB" b="1" smtClean="0">
                <a:cs typeface="Times New Roman" pitchFamily="18" charset="0"/>
              </a:rPr>
              <a:t>Transition</a:t>
            </a:r>
            <a:endParaRPr lang="en-GB" smtClean="0">
              <a:cs typeface="Times New Roman" pitchFamily="18" charset="0"/>
            </a:endParaRPr>
          </a:p>
          <a:p>
            <a:pPr eaLnBrk="1" hangingPunct="1"/>
            <a:r>
              <a:rPr lang="en-GB" smtClean="0">
                <a:cs typeface="Times New Roman" pitchFamily="18" charset="0"/>
              </a:rPr>
              <a:t>Before we move onto a further understanding of KM looking at the why, the what and the how, lets do cover the objectives of the day.</a:t>
            </a:r>
          </a:p>
          <a:p>
            <a:pPr eaLnBrk="1" hangingPunct="1"/>
            <a:endParaRPr lang="en-GB"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2E7FDF99-93E5-47C6-BA9A-AABFCAE3357C}" type="slidenum">
              <a:rPr lang="en-GB" smtClean="0"/>
              <a:pPr/>
              <a:t>41</a:t>
            </a:fld>
            <a:endParaRPr lang="en-GB"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r>
              <a:rPr lang="en-GB" b="1" smtClean="0">
                <a:cs typeface="Times New Roman" pitchFamily="18" charset="0"/>
              </a:rPr>
              <a:t>Key Messages</a:t>
            </a:r>
            <a:endParaRPr lang="en-GB" smtClean="0">
              <a:cs typeface="Times New Roman" pitchFamily="18" charset="0"/>
            </a:endParaRPr>
          </a:p>
          <a:p>
            <a:pPr eaLnBrk="1" hangingPunct="1"/>
            <a:r>
              <a:rPr lang="en-GB" smtClean="0">
                <a:cs typeface="Times New Roman" pitchFamily="18" charset="0"/>
              </a:rPr>
              <a:t>The day is split into 5 modules.</a:t>
            </a:r>
          </a:p>
          <a:p>
            <a:pPr eaLnBrk="1" hangingPunct="1"/>
            <a:r>
              <a:rPr lang="en-GB" smtClean="0">
                <a:cs typeface="Times New Roman" pitchFamily="18" charset="0"/>
              </a:rPr>
              <a:t> </a:t>
            </a:r>
          </a:p>
          <a:p>
            <a:pPr eaLnBrk="1" hangingPunct="1"/>
            <a:endParaRPr lang="en-GB" smtClean="0">
              <a:cs typeface="Times New Roman" pitchFamily="18" charset="0"/>
            </a:endParaRPr>
          </a:p>
          <a:p>
            <a:pPr eaLnBrk="1" hangingPunct="1"/>
            <a:r>
              <a:rPr lang="en-GB" b="1" smtClean="0">
                <a:cs typeface="Times New Roman" pitchFamily="18" charset="0"/>
              </a:rPr>
              <a:t>Transition</a:t>
            </a:r>
            <a:endParaRPr lang="en-GB" smtClean="0">
              <a:cs typeface="Times New Roman" pitchFamily="18" charset="0"/>
            </a:endParaRPr>
          </a:p>
          <a:p>
            <a:pPr eaLnBrk="1" hangingPunct="1"/>
            <a:r>
              <a:rPr lang="en-GB" smtClean="0">
                <a:cs typeface="Times New Roman" pitchFamily="18" charset="0"/>
              </a:rPr>
              <a:t>Before we move onto a further understanding of KM looking at the why, the what and the how, lets do cover the objectives of the day.</a:t>
            </a:r>
          </a:p>
          <a:p>
            <a:pPr eaLnBrk="1" hangingPunct="1"/>
            <a:endParaRPr lang="en-GB"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8D5122F4-2259-482E-8B68-870B6DDE494A}" type="slidenum">
              <a:rPr lang="en-GB" smtClean="0"/>
              <a:pPr/>
              <a:t>42</a:t>
            </a:fld>
            <a:endParaRPr lang="en-GB"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r>
              <a:rPr lang="en-GB" b="1" smtClean="0">
                <a:cs typeface="Times New Roman" pitchFamily="18" charset="0"/>
              </a:rPr>
              <a:t>Key Messages</a:t>
            </a:r>
            <a:endParaRPr lang="en-GB" smtClean="0">
              <a:cs typeface="Times New Roman" pitchFamily="18" charset="0"/>
            </a:endParaRPr>
          </a:p>
          <a:p>
            <a:pPr eaLnBrk="1" hangingPunct="1"/>
            <a:r>
              <a:rPr lang="en-GB" smtClean="0">
                <a:cs typeface="Times New Roman" pitchFamily="18" charset="0"/>
              </a:rPr>
              <a:t>The day is split into 5 modules.</a:t>
            </a:r>
          </a:p>
          <a:p>
            <a:pPr eaLnBrk="1" hangingPunct="1"/>
            <a:r>
              <a:rPr lang="en-GB" smtClean="0">
                <a:cs typeface="Times New Roman" pitchFamily="18" charset="0"/>
              </a:rPr>
              <a:t> </a:t>
            </a:r>
          </a:p>
          <a:p>
            <a:pPr eaLnBrk="1" hangingPunct="1"/>
            <a:endParaRPr lang="en-GB" smtClean="0">
              <a:cs typeface="Times New Roman" pitchFamily="18" charset="0"/>
            </a:endParaRPr>
          </a:p>
          <a:p>
            <a:pPr eaLnBrk="1" hangingPunct="1"/>
            <a:r>
              <a:rPr lang="en-GB" b="1" smtClean="0">
                <a:cs typeface="Times New Roman" pitchFamily="18" charset="0"/>
              </a:rPr>
              <a:t>Transition</a:t>
            </a:r>
            <a:endParaRPr lang="en-GB" smtClean="0">
              <a:cs typeface="Times New Roman" pitchFamily="18" charset="0"/>
            </a:endParaRPr>
          </a:p>
          <a:p>
            <a:pPr eaLnBrk="1" hangingPunct="1"/>
            <a:r>
              <a:rPr lang="en-GB" smtClean="0">
                <a:cs typeface="Times New Roman" pitchFamily="18" charset="0"/>
              </a:rPr>
              <a:t>Before we move onto a further understanding of KM looking at the why, the what and the how, lets do cover the objectives of the day.</a:t>
            </a:r>
          </a:p>
          <a:p>
            <a:pPr eaLnBrk="1" hangingPunct="1"/>
            <a:endParaRPr lang="en-GB"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E874CCC5-42AF-4D97-AE82-D4802C87986E}" type="slidenum">
              <a:rPr lang="en-GB" smtClean="0"/>
              <a:pPr/>
              <a:t>43</a:t>
            </a:fld>
            <a:endParaRPr lang="en-GB"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r>
              <a:rPr lang="en-GB" b="1" smtClean="0">
                <a:cs typeface="Times New Roman" pitchFamily="18" charset="0"/>
              </a:rPr>
              <a:t>Key Messages</a:t>
            </a:r>
            <a:endParaRPr lang="en-GB" smtClean="0">
              <a:cs typeface="Times New Roman" pitchFamily="18" charset="0"/>
            </a:endParaRPr>
          </a:p>
          <a:p>
            <a:pPr eaLnBrk="1" hangingPunct="1"/>
            <a:r>
              <a:rPr lang="en-GB" smtClean="0">
                <a:cs typeface="Times New Roman" pitchFamily="18" charset="0"/>
              </a:rPr>
              <a:t>The day is split into 5 modules.</a:t>
            </a:r>
          </a:p>
          <a:p>
            <a:pPr eaLnBrk="1" hangingPunct="1"/>
            <a:r>
              <a:rPr lang="en-GB" smtClean="0">
                <a:cs typeface="Times New Roman" pitchFamily="18" charset="0"/>
              </a:rPr>
              <a:t> </a:t>
            </a:r>
          </a:p>
          <a:p>
            <a:pPr eaLnBrk="1" hangingPunct="1"/>
            <a:endParaRPr lang="en-GB" smtClean="0">
              <a:cs typeface="Times New Roman" pitchFamily="18" charset="0"/>
            </a:endParaRPr>
          </a:p>
          <a:p>
            <a:pPr eaLnBrk="1" hangingPunct="1"/>
            <a:r>
              <a:rPr lang="en-GB" b="1" smtClean="0">
                <a:cs typeface="Times New Roman" pitchFamily="18" charset="0"/>
              </a:rPr>
              <a:t>Transition</a:t>
            </a:r>
            <a:endParaRPr lang="en-GB" smtClean="0">
              <a:cs typeface="Times New Roman" pitchFamily="18" charset="0"/>
            </a:endParaRPr>
          </a:p>
          <a:p>
            <a:pPr eaLnBrk="1" hangingPunct="1"/>
            <a:r>
              <a:rPr lang="en-GB" smtClean="0">
                <a:cs typeface="Times New Roman" pitchFamily="18" charset="0"/>
              </a:rPr>
              <a:t>Before we move onto a further understanding of KM looking at the why, the what and the how, lets do cover the objectives of the day.</a:t>
            </a:r>
          </a:p>
          <a:p>
            <a:pPr eaLnBrk="1" hangingPunct="1"/>
            <a:endParaRPr lang="en-GB"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9681DA83-00F1-48C8-BFB1-5370AC2690A2}" type="slidenum">
              <a:rPr lang="en-GB" smtClean="0"/>
              <a:pPr/>
              <a:t>44</a:t>
            </a:fld>
            <a:endParaRPr lang="en-GB"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r>
              <a:rPr lang="en-GB" b="1" smtClean="0">
                <a:cs typeface="Times New Roman" pitchFamily="18" charset="0"/>
              </a:rPr>
              <a:t>Key Messages</a:t>
            </a:r>
            <a:endParaRPr lang="en-GB" smtClean="0">
              <a:cs typeface="Times New Roman" pitchFamily="18" charset="0"/>
            </a:endParaRPr>
          </a:p>
          <a:p>
            <a:pPr eaLnBrk="1" hangingPunct="1"/>
            <a:r>
              <a:rPr lang="en-GB" smtClean="0">
                <a:cs typeface="Times New Roman" pitchFamily="18" charset="0"/>
              </a:rPr>
              <a:t>The day is split into 5 modules.</a:t>
            </a:r>
          </a:p>
          <a:p>
            <a:pPr eaLnBrk="1" hangingPunct="1"/>
            <a:r>
              <a:rPr lang="en-GB" smtClean="0">
                <a:cs typeface="Times New Roman" pitchFamily="18" charset="0"/>
              </a:rPr>
              <a:t> </a:t>
            </a:r>
          </a:p>
          <a:p>
            <a:pPr eaLnBrk="1" hangingPunct="1"/>
            <a:endParaRPr lang="en-GB" smtClean="0">
              <a:cs typeface="Times New Roman" pitchFamily="18" charset="0"/>
            </a:endParaRPr>
          </a:p>
          <a:p>
            <a:pPr eaLnBrk="1" hangingPunct="1"/>
            <a:r>
              <a:rPr lang="en-GB" b="1" smtClean="0">
                <a:cs typeface="Times New Roman" pitchFamily="18" charset="0"/>
              </a:rPr>
              <a:t>Transition</a:t>
            </a:r>
            <a:endParaRPr lang="en-GB" smtClean="0">
              <a:cs typeface="Times New Roman" pitchFamily="18" charset="0"/>
            </a:endParaRPr>
          </a:p>
          <a:p>
            <a:pPr eaLnBrk="1" hangingPunct="1"/>
            <a:r>
              <a:rPr lang="en-GB" smtClean="0">
                <a:cs typeface="Times New Roman" pitchFamily="18" charset="0"/>
              </a:rPr>
              <a:t>Before we move onto a further understanding of KM looking at the why, the what and the how, lets do cover the objectives of the day.</a:t>
            </a:r>
          </a:p>
          <a:p>
            <a:pPr eaLnBrk="1" hangingPunct="1"/>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869C9DE3-00EE-4351-A3BF-D836DF7A79EB}" type="slidenum">
              <a:rPr lang="en-GB"/>
              <a:pPr/>
              <a:t>4</a:t>
            </a:fld>
            <a:endParaRPr lang="en-GB"/>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8D66DD9E-EC74-4AD1-A95F-DEF5628506BE}" type="slidenum">
              <a:rPr lang="en-GB"/>
              <a:pPr/>
              <a:t>46</a:t>
            </a:fld>
            <a:endParaRPr lang="en-GB"/>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r>
              <a:rPr lang="en-GB" b="1" smtClean="0">
                <a:cs typeface="Times New Roman" pitchFamily="18" charset="0"/>
              </a:rPr>
              <a:t>Key Messages</a:t>
            </a:r>
            <a:endParaRPr lang="en-GB" smtClean="0">
              <a:cs typeface="Times New Roman" pitchFamily="18" charset="0"/>
            </a:endParaRPr>
          </a:p>
          <a:p>
            <a:pPr eaLnBrk="1" hangingPunct="1"/>
            <a:r>
              <a:rPr lang="en-GB" smtClean="0">
                <a:cs typeface="Times New Roman" pitchFamily="18" charset="0"/>
              </a:rPr>
              <a:t>The day is split into 5 modules.</a:t>
            </a:r>
          </a:p>
          <a:p>
            <a:pPr eaLnBrk="1" hangingPunct="1"/>
            <a:r>
              <a:rPr lang="en-GB" smtClean="0">
                <a:cs typeface="Times New Roman" pitchFamily="18" charset="0"/>
              </a:rPr>
              <a:t> </a:t>
            </a:r>
          </a:p>
          <a:p>
            <a:pPr eaLnBrk="1" hangingPunct="1"/>
            <a:endParaRPr lang="en-GB" smtClean="0">
              <a:cs typeface="Times New Roman" pitchFamily="18" charset="0"/>
            </a:endParaRPr>
          </a:p>
          <a:p>
            <a:pPr eaLnBrk="1" hangingPunct="1"/>
            <a:r>
              <a:rPr lang="en-GB" b="1" smtClean="0">
                <a:cs typeface="Times New Roman" pitchFamily="18" charset="0"/>
              </a:rPr>
              <a:t>Transition</a:t>
            </a:r>
            <a:endParaRPr lang="en-GB" smtClean="0">
              <a:cs typeface="Times New Roman" pitchFamily="18" charset="0"/>
            </a:endParaRPr>
          </a:p>
          <a:p>
            <a:pPr eaLnBrk="1" hangingPunct="1"/>
            <a:r>
              <a:rPr lang="en-GB" smtClean="0">
                <a:cs typeface="Times New Roman" pitchFamily="18" charset="0"/>
              </a:rPr>
              <a:t>Before we move onto a further understanding of KM looking at the why, the what and the how, lets do cover the objectives of the day.</a:t>
            </a:r>
          </a:p>
          <a:p>
            <a:pPr eaLnBrk="1" hangingPunct="1"/>
            <a:endParaRPr lang="en-GB"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4629885C-44DB-43AC-AF7A-E9EE3A310820}" type="slidenum">
              <a:rPr lang="en-GB"/>
              <a:pPr/>
              <a:t>47</a:t>
            </a:fld>
            <a:endParaRPr lang="en-GB"/>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eaLnBrk="1" hangingPunct="1"/>
            <a:r>
              <a:rPr lang="en-GB" b="1" smtClean="0">
                <a:cs typeface="Times New Roman" pitchFamily="18" charset="0"/>
              </a:rPr>
              <a:t>Key Messages</a:t>
            </a:r>
            <a:endParaRPr lang="en-GB" smtClean="0">
              <a:cs typeface="Times New Roman" pitchFamily="18" charset="0"/>
            </a:endParaRPr>
          </a:p>
          <a:p>
            <a:pPr eaLnBrk="1" hangingPunct="1"/>
            <a:r>
              <a:rPr lang="en-GB" smtClean="0">
                <a:solidFill>
                  <a:srgbClr val="000000"/>
                </a:solidFill>
                <a:cs typeface="Times New Roman" pitchFamily="18" charset="0"/>
              </a:rPr>
              <a:t>Framework to help organisations to start envisioning how the KM strategy might be structured.</a:t>
            </a:r>
            <a:endParaRPr lang="en-GB" smtClean="0">
              <a:cs typeface="Times New Roman" pitchFamily="18" charset="0"/>
            </a:endParaRPr>
          </a:p>
          <a:p>
            <a:pPr eaLnBrk="1" hangingPunct="1"/>
            <a:r>
              <a:rPr lang="en-GB" smtClean="0">
                <a:cs typeface="Times New Roman" pitchFamily="18" charset="0"/>
              </a:rPr>
              <a:t> </a:t>
            </a:r>
          </a:p>
          <a:p>
            <a:pPr eaLnBrk="1" hangingPunct="1"/>
            <a:r>
              <a:rPr lang="en-GB" smtClean="0">
                <a:cs typeface="Times New Roman" pitchFamily="18" charset="0"/>
              </a:rPr>
              <a:t> </a:t>
            </a:r>
          </a:p>
          <a:p>
            <a:pPr eaLnBrk="1" hangingPunct="1"/>
            <a:r>
              <a:rPr lang="en-GB" smtClean="0">
                <a:cs typeface="Times New Roman" pitchFamily="18" charset="0"/>
              </a:rPr>
              <a:t> </a:t>
            </a:r>
          </a:p>
          <a:p>
            <a:pPr eaLnBrk="1" hangingPunct="1"/>
            <a:r>
              <a:rPr lang="en-GB" smtClean="0">
                <a:cs typeface="Times New Roman" pitchFamily="18" charset="0"/>
              </a:rPr>
              <a:t> </a:t>
            </a:r>
            <a:r>
              <a:rPr lang="en-GB" b="1" smtClean="0">
                <a:cs typeface="Times New Roman" pitchFamily="18" charset="0"/>
              </a:rPr>
              <a:t>Transition</a:t>
            </a:r>
            <a:endParaRPr lang="en-GB" smtClean="0">
              <a:cs typeface="Times New Roman" pitchFamily="18" charset="0"/>
            </a:endParaRPr>
          </a:p>
          <a:p>
            <a:pPr eaLnBrk="1" hangingPunct="1"/>
            <a:r>
              <a:rPr lang="en-GB" smtClean="0">
                <a:cs typeface="Times New Roman" pitchFamily="18" charset="0"/>
              </a:rPr>
              <a:t>We will look how we can do this in the next step – knowledge assessment.</a:t>
            </a:r>
          </a:p>
          <a:p>
            <a:pPr eaLnBrk="1" hangingPunct="1"/>
            <a:endParaRPr lang="en-GB"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8D66DD9E-EC74-4AD1-A95F-DEF5628506BE}" type="slidenum">
              <a:rPr lang="en-GB"/>
              <a:pPr/>
              <a:t>48</a:t>
            </a:fld>
            <a:endParaRPr lang="en-GB"/>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r>
              <a:rPr lang="en-GB" b="1" smtClean="0">
                <a:cs typeface="Times New Roman" pitchFamily="18" charset="0"/>
              </a:rPr>
              <a:t>Key Messages</a:t>
            </a:r>
            <a:endParaRPr lang="en-GB" smtClean="0">
              <a:cs typeface="Times New Roman" pitchFamily="18" charset="0"/>
            </a:endParaRPr>
          </a:p>
          <a:p>
            <a:pPr eaLnBrk="1" hangingPunct="1"/>
            <a:r>
              <a:rPr lang="en-GB" smtClean="0">
                <a:cs typeface="Times New Roman" pitchFamily="18" charset="0"/>
              </a:rPr>
              <a:t>The day is split into 5 modules.</a:t>
            </a:r>
          </a:p>
          <a:p>
            <a:pPr eaLnBrk="1" hangingPunct="1"/>
            <a:r>
              <a:rPr lang="en-GB" smtClean="0">
                <a:cs typeface="Times New Roman" pitchFamily="18" charset="0"/>
              </a:rPr>
              <a:t> </a:t>
            </a:r>
          </a:p>
          <a:p>
            <a:pPr eaLnBrk="1" hangingPunct="1"/>
            <a:endParaRPr lang="en-GB" smtClean="0">
              <a:cs typeface="Times New Roman" pitchFamily="18" charset="0"/>
            </a:endParaRPr>
          </a:p>
          <a:p>
            <a:pPr eaLnBrk="1" hangingPunct="1"/>
            <a:r>
              <a:rPr lang="en-GB" b="1" smtClean="0">
                <a:cs typeface="Times New Roman" pitchFamily="18" charset="0"/>
              </a:rPr>
              <a:t>Transition</a:t>
            </a:r>
            <a:endParaRPr lang="en-GB" smtClean="0">
              <a:cs typeface="Times New Roman" pitchFamily="18" charset="0"/>
            </a:endParaRPr>
          </a:p>
          <a:p>
            <a:pPr eaLnBrk="1" hangingPunct="1"/>
            <a:r>
              <a:rPr lang="en-GB" smtClean="0">
                <a:cs typeface="Times New Roman" pitchFamily="18" charset="0"/>
              </a:rPr>
              <a:t>Before we move onto a further understanding of KM looking at the why, the what and the how, lets do cover the objectives of the day.</a:t>
            </a:r>
          </a:p>
          <a:p>
            <a:pPr eaLnBrk="1" hangingPunct="1"/>
            <a:endParaRPr lang="en-GB"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r>
              <a:rPr lang="en-GB" b="1" smtClean="0">
                <a:cs typeface="Times New Roman" pitchFamily="18" charset="0"/>
              </a:rPr>
              <a:t>Key Messages</a:t>
            </a:r>
            <a:endParaRPr lang="en-GB" smtClean="0">
              <a:cs typeface="Times New Roman" pitchFamily="18" charset="0"/>
            </a:endParaRPr>
          </a:p>
          <a:p>
            <a:pPr eaLnBrk="1" hangingPunct="1"/>
            <a:r>
              <a:rPr lang="en-GB" smtClean="0">
                <a:cs typeface="Times New Roman" pitchFamily="18" charset="0"/>
              </a:rPr>
              <a:t>The day is split into 5 modules.</a:t>
            </a:r>
          </a:p>
          <a:p>
            <a:pPr eaLnBrk="1" hangingPunct="1"/>
            <a:r>
              <a:rPr lang="en-GB" smtClean="0">
                <a:cs typeface="Times New Roman" pitchFamily="18" charset="0"/>
              </a:rPr>
              <a:t> </a:t>
            </a:r>
          </a:p>
          <a:p>
            <a:pPr eaLnBrk="1" hangingPunct="1"/>
            <a:endParaRPr lang="en-GB" smtClean="0">
              <a:cs typeface="Times New Roman" pitchFamily="18" charset="0"/>
            </a:endParaRPr>
          </a:p>
          <a:p>
            <a:pPr eaLnBrk="1" hangingPunct="1"/>
            <a:r>
              <a:rPr lang="en-GB" b="1" smtClean="0">
                <a:cs typeface="Times New Roman" pitchFamily="18" charset="0"/>
              </a:rPr>
              <a:t>Transition</a:t>
            </a:r>
            <a:endParaRPr lang="en-GB" smtClean="0">
              <a:cs typeface="Times New Roman" pitchFamily="18" charset="0"/>
            </a:endParaRPr>
          </a:p>
          <a:p>
            <a:pPr eaLnBrk="1" hangingPunct="1"/>
            <a:r>
              <a:rPr lang="en-GB" smtClean="0">
                <a:cs typeface="Times New Roman" pitchFamily="18" charset="0"/>
              </a:rPr>
              <a:t>Before we move onto a further understanding of KM looking at the why, the what and the how, lets do cover the objectives of the day.</a:t>
            </a:r>
          </a:p>
          <a:p>
            <a:pPr eaLnBrk="1" hangingPunct="1"/>
            <a:endParaRPr lang="en-GB" smtClean="0"/>
          </a:p>
        </p:txBody>
      </p:sp>
      <p:sp>
        <p:nvSpPr>
          <p:cNvPr id="62468" name="Footer Placeholder 4"/>
          <p:cNvSpPr>
            <a:spLocks noGrp="1"/>
          </p:cNvSpPr>
          <p:nvPr>
            <p:ph type="ftr" sz="quarter" idx="4"/>
          </p:nvPr>
        </p:nvSpPr>
        <p:spPr>
          <a:noFill/>
        </p:spPr>
        <p:txBody>
          <a:bodyPr/>
          <a:lstStyle/>
          <a:p>
            <a:r>
              <a:rPr lang="en-US" smtClean="0"/>
              <a:t>NIE Learning Organisation &amp; Knowledge Management Course</a:t>
            </a:r>
            <a:endParaRPr lang="en-GB"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FCE788A6-7756-4626-9289-4226B4CB1B0B}" type="slidenum">
              <a:rPr lang="en-GB"/>
              <a:pPr/>
              <a:t>50</a:t>
            </a:fld>
            <a:endParaRPr lang="en-GB"/>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pPr eaLnBrk="1" hangingPunct="1"/>
            <a:r>
              <a:rPr lang="en-GB" b="1" smtClean="0">
                <a:cs typeface="Times New Roman" pitchFamily="18" charset="0"/>
              </a:rPr>
              <a:t>Key Messages</a:t>
            </a:r>
            <a:endParaRPr lang="en-GB" smtClean="0">
              <a:cs typeface="Times New Roman" pitchFamily="18" charset="0"/>
            </a:endParaRPr>
          </a:p>
          <a:p>
            <a:pPr eaLnBrk="1" hangingPunct="1"/>
            <a:r>
              <a:rPr lang="en-GB" smtClean="0">
                <a:cs typeface="Times New Roman" pitchFamily="18" charset="0"/>
              </a:rPr>
              <a:t>The day is split into 5 modules.</a:t>
            </a:r>
          </a:p>
          <a:p>
            <a:pPr eaLnBrk="1" hangingPunct="1"/>
            <a:r>
              <a:rPr lang="en-GB" smtClean="0">
                <a:cs typeface="Times New Roman" pitchFamily="18" charset="0"/>
              </a:rPr>
              <a:t> </a:t>
            </a:r>
          </a:p>
          <a:p>
            <a:pPr eaLnBrk="1" hangingPunct="1"/>
            <a:endParaRPr lang="en-GB" smtClean="0">
              <a:cs typeface="Times New Roman" pitchFamily="18" charset="0"/>
            </a:endParaRPr>
          </a:p>
          <a:p>
            <a:pPr eaLnBrk="1" hangingPunct="1"/>
            <a:r>
              <a:rPr lang="en-GB" b="1" smtClean="0">
                <a:cs typeface="Times New Roman" pitchFamily="18" charset="0"/>
              </a:rPr>
              <a:t>Transition</a:t>
            </a:r>
            <a:endParaRPr lang="en-GB" smtClean="0">
              <a:cs typeface="Times New Roman" pitchFamily="18" charset="0"/>
            </a:endParaRPr>
          </a:p>
          <a:p>
            <a:pPr eaLnBrk="1" hangingPunct="1"/>
            <a:r>
              <a:rPr lang="en-GB" smtClean="0">
                <a:cs typeface="Times New Roman" pitchFamily="18" charset="0"/>
              </a:rPr>
              <a:t>Before we move onto a further understanding of KM looking at the why, the what and the how, lets do cover the objectives of the day.</a:t>
            </a:r>
          </a:p>
          <a:p>
            <a:pPr eaLnBrk="1" hangingPunct="1"/>
            <a:endParaRPr lang="en-GB"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6C3613B0-960B-4D69-8CCE-403291F19C1D}" type="slidenum">
              <a:rPr lang="en-GB"/>
              <a:pPr/>
              <a:t>51</a:t>
            </a:fld>
            <a:endParaRPr lang="en-GB"/>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pPr eaLnBrk="1" hangingPunct="1"/>
            <a:r>
              <a:rPr lang="en-GB" b="1" smtClean="0">
                <a:cs typeface="Times New Roman" pitchFamily="18" charset="0"/>
              </a:rPr>
              <a:t>Key Messages</a:t>
            </a:r>
            <a:endParaRPr lang="en-GB" smtClean="0">
              <a:cs typeface="Times New Roman" pitchFamily="18" charset="0"/>
            </a:endParaRPr>
          </a:p>
          <a:p>
            <a:pPr eaLnBrk="1" hangingPunct="1"/>
            <a:r>
              <a:rPr lang="en-GB" smtClean="0">
                <a:cs typeface="Times New Roman" pitchFamily="18" charset="0"/>
              </a:rPr>
              <a:t>The day is split into 5 modules.</a:t>
            </a:r>
          </a:p>
          <a:p>
            <a:pPr eaLnBrk="1" hangingPunct="1"/>
            <a:r>
              <a:rPr lang="en-GB" smtClean="0">
                <a:cs typeface="Times New Roman" pitchFamily="18" charset="0"/>
              </a:rPr>
              <a:t> </a:t>
            </a:r>
          </a:p>
          <a:p>
            <a:pPr eaLnBrk="1" hangingPunct="1"/>
            <a:endParaRPr lang="en-GB" smtClean="0">
              <a:cs typeface="Times New Roman" pitchFamily="18" charset="0"/>
            </a:endParaRPr>
          </a:p>
          <a:p>
            <a:pPr eaLnBrk="1" hangingPunct="1"/>
            <a:r>
              <a:rPr lang="en-GB" b="1" smtClean="0">
                <a:cs typeface="Times New Roman" pitchFamily="18" charset="0"/>
              </a:rPr>
              <a:t>Transition</a:t>
            </a:r>
            <a:endParaRPr lang="en-GB" smtClean="0">
              <a:cs typeface="Times New Roman" pitchFamily="18" charset="0"/>
            </a:endParaRPr>
          </a:p>
          <a:p>
            <a:pPr eaLnBrk="1" hangingPunct="1"/>
            <a:r>
              <a:rPr lang="en-GB" smtClean="0">
                <a:cs typeface="Times New Roman" pitchFamily="18" charset="0"/>
              </a:rPr>
              <a:t>Before we move onto a further understanding of KM looking at the why, the what and the how, lets do cover the objectives of the day.</a:t>
            </a:r>
          </a:p>
          <a:p>
            <a:pPr eaLnBrk="1" hangingPunct="1"/>
            <a:endParaRPr lang="en-GB"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3017B33-2508-4701-A632-19192B419E33}" type="slidenum">
              <a:rPr lang="en-US" smtClean="0"/>
              <a:pPr/>
              <a:t>52</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5C23219F-7AC9-45C3-BF56-F91E2E693597}" type="slidenum">
              <a:rPr lang="en-GB"/>
              <a:pPr/>
              <a:t>5</a:t>
            </a:fld>
            <a:endParaRPr lang="en-GB"/>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pPr eaLnBrk="1" hangingPunct="1"/>
            <a:r>
              <a:rPr lang="en-GB" b="1" smtClean="0">
                <a:cs typeface="Times New Roman" pitchFamily="18" charset="0"/>
              </a:rPr>
              <a:t>Key Messages</a:t>
            </a:r>
            <a:endParaRPr lang="en-GB" smtClean="0">
              <a:cs typeface="Times New Roman" pitchFamily="18" charset="0"/>
            </a:endParaRPr>
          </a:p>
          <a:p>
            <a:pPr eaLnBrk="1" hangingPunct="1"/>
            <a:r>
              <a:rPr lang="en-GB" smtClean="0">
                <a:cs typeface="Times New Roman" pitchFamily="18" charset="0"/>
              </a:rPr>
              <a:t>The day is split into 5 modules.</a:t>
            </a:r>
          </a:p>
          <a:p>
            <a:pPr eaLnBrk="1" hangingPunct="1"/>
            <a:r>
              <a:rPr lang="en-GB" smtClean="0">
                <a:cs typeface="Times New Roman" pitchFamily="18" charset="0"/>
              </a:rPr>
              <a:t> </a:t>
            </a:r>
          </a:p>
          <a:p>
            <a:pPr eaLnBrk="1" hangingPunct="1"/>
            <a:endParaRPr lang="en-GB" smtClean="0">
              <a:cs typeface="Times New Roman" pitchFamily="18" charset="0"/>
            </a:endParaRPr>
          </a:p>
          <a:p>
            <a:pPr eaLnBrk="1" hangingPunct="1"/>
            <a:r>
              <a:rPr lang="en-GB" b="1" smtClean="0">
                <a:cs typeface="Times New Roman" pitchFamily="18" charset="0"/>
              </a:rPr>
              <a:t>Transition</a:t>
            </a:r>
            <a:endParaRPr lang="en-GB" smtClean="0">
              <a:cs typeface="Times New Roman" pitchFamily="18" charset="0"/>
            </a:endParaRPr>
          </a:p>
          <a:p>
            <a:pPr eaLnBrk="1" hangingPunct="1"/>
            <a:r>
              <a:rPr lang="en-GB" smtClean="0">
                <a:cs typeface="Times New Roman" pitchFamily="18" charset="0"/>
              </a:rPr>
              <a:t>Before we move onto a further understanding of KM looking at the why, the what and the how, lets do cover the objectives of the day.</a:t>
            </a:r>
          </a:p>
          <a:p>
            <a:pPr eaLnBrk="1" hangingPunct="1"/>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B9C23E0E-EAB2-4261-B0E1-887970B58434}" type="slidenum">
              <a:rPr lang="en-GB"/>
              <a:pPr/>
              <a:t>6</a:t>
            </a:fld>
            <a:endParaRPr lang="en-GB"/>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r>
              <a:rPr lang="en-GB" b="1" smtClean="0">
                <a:cs typeface="Times New Roman" pitchFamily="18" charset="0"/>
              </a:rPr>
              <a:t>Key Messages</a:t>
            </a:r>
            <a:endParaRPr lang="en-GB" smtClean="0">
              <a:cs typeface="Times New Roman" pitchFamily="18" charset="0"/>
            </a:endParaRPr>
          </a:p>
          <a:p>
            <a:pPr eaLnBrk="1" hangingPunct="1"/>
            <a:r>
              <a:rPr lang="en-GB" smtClean="0">
                <a:cs typeface="Times New Roman" pitchFamily="18" charset="0"/>
              </a:rPr>
              <a:t>The day is split into 5 modules.</a:t>
            </a:r>
          </a:p>
          <a:p>
            <a:pPr eaLnBrk="1" hangingPunct="1"/>
            <a:r>
              <a:rPr lang="en-GB" smtClean="0">
                <a:cs typeface="Times New Roman" pitchFamily="18" charset="0"/>
              </a:rPr>
              <a:t> </a:t>
            </a:r>
          </a:p>
          <a:p>
            <a:pPr eaLnBrk="1" hangingPunct="1"/>
            <a:endParaRPr lang="en-GB" smtClean="0">
              <a:cs typeface="Times New Roman" pitchFamily="18" charset="0"/>
            </a:endParaRPr>
          </a:p>
          <a:p>
            <a:pPr eaLnBrk="1" hangingPunct="1"/>
            <a:r>
              <a:rPr lang="en-GB" b="1" smtClean="0">
                <a:cs typeface="Times New Roman" pitchFamily="18" charset="0"/>
              </a:rPr>
              <a:t>Transition</a:t>
            </a:r>
            <a:endParaRPr lang="en-GB" smtClean="0">
              <a:cs typeface="Times New Roman" pitchFamily="18" charset="0"/>
            </a:endParaRPr>
          </a:p>
          <a:p>
            <a:pPr eaLnBrk="1" hangingPunct="1"/>
            <a:r>
              <a:rPr lang="en-GB" smtClean="0">
                <a:cs typeface="Times New Roman" pitchFamily="18" charset="0"/>
              </a:rPr>
              <a:t>Before we move onto a further understanding of KM looking at the why, the what and the how, lets do cover the objectives of the day.</a:t>
            </a:r>
          </a:p>
          <a:p>
            <a:pPr eaLnBrk="1" hangingPunct="1"/>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EE1F15C4-05FC-4763-AA7D-FD571A36FE1B}" type="slidenum">
              <a:rPr lang="en-GB"/>
              <a:pPr/>
              <a:t>7</a:t>
            </a:fld>
            <a:endParaRPr lang="en-GB"/>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GB" b="1" smtClean="0">
                <a:cs typeface="Times New Roman" pitchFamily="18" charset="0"/>
              </a:rPr>
              <a:t>Key Messages</a:t>
            </a:r>
            <a:endParaRPr lang="en-GB" smtClean="0">
              <a:cs typeface="Times New Roman" pitchFamily="18" charset="0"/>
            </a:endParaRPr>
          </a:p>
          <a:p>
            <a:pPr eaLnBrk="1" hangingPunct="1"/>
            <a:r>
              <a:rPr lang="en-GB" smtClean="0">
                <a:cs typeface="Times New Roman" pitchFamily="18" charset="0"/>
              </a:rPr>
              <a:t>The day is split into 5 modules.</a:t>
            </a:r>
          </a:p>
          <a:p>
            <a:pPr eaLnBrk="1" hangingPunct="1"/>
            <a:r>
              <a:rPr lang="en-GB" smtClean="0">
                <a:cs typeface="Times New Roman" pitchFamily="18" charset="0"/>
              </a:rPr>
              <a:t> </a:t>
            </a:r>
          </a:p>
          <a:p>
            <a:pPr eaLnBrk="1" hangingPunct="1"/>
            <a:endParaRPr lang="en-GB" smtClean="0">
              <a:cs typeface="Times New Roman" pitchFamily="18" charset="0"/>
            </a:endParaRPr>
          </a:p>
          <a:p>
            <a:pPr eaLnBrk="1" hangingPunct="1"/>
            <a:r>
              <a:rPr lang="en-GB" b="1" smtClean="0">
                <a:cs typeface="Times New Roman" pitchFamily="18" charset="0"/>
              </a:rPr>
              <a:t>Transition</a:t>
            </a:r>
            <a:endParaRPr lang="en-GB" smtClean="0">
              <a:cs typeface="Times New Roman" pitchFamily="18" charset="0"/>
            </a:endParaRPr>
          </a:p>
          <a:p>
            <a:pPr eaLnBrk="1" hangingPunct="1"/>
            <a:r>
              <a:rPr lang="en-GB" smtClean="0">
                <a:cs typeface="Times New Roman" pitchFamily="18" charset="0"/>
              </a:rPr>
              <a:t>Before we move onto a further understanding of KM looking at the why, the what and the how, lets do cover the objectives of the day.</a:t>
            </a:r>
          </a:p>
          <a:p>
            <a:pPr eaLnBrk="1" hangingPunct="1"/>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EE1F15C4-05FC-4763-AA7D-FD571A36FE1B}" type="slidenum">
              <a:rPr lang="en-GB"/>
              <a:pPr/>
              <a:t>8</a:t>
            </a:fld>
            <a:endParaRPr lang="en-GB"/>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GB" b="1" smtClean="0">
                <a:cs typeface="Times New Roman" pitchFamily="18" charset="0"/>
              </a:rPr>
              <a:t>Key Messages</a:t>
            </a:r>
            <a:endParaRPr lang="en-GB" smtClean="0">
              <a:cs typeface="Times New Roman" pitchFamily="18" charset="0"/>
            </a:endParaRPr>
          </a:p>
          <a:p>
            <a:pPr eaLnBrk="1" hangingPunct="1"/>
            <a:r>
              <a:rPr lang="en-GB" smtClean="0">
                <a:cs typeface="Times New Roman" pitchFamily="18" charset="0"/>
              </a:rPr>
              <a:t>The day is split into 5 modules.</a:t>
            </a:r>
          </a:p>
          <a:p>
            <a:pPr eaLnBrk="1" hangingPunct="1"/>
            <a:r>
              <a:rPr lang="en-GB" smtClean="0">
                <a:cs typeface="Times New Roman" pitchFamily="18" charset="0"/>
              </a:rPr>
              <a:t> </a:t>
            </a:r>
          </a:p>
          <a:p>
            <a:pPr eaLnBrk="1" hangingPunct="1"/>
            <a:endParaRPr lang="en-GB" smtClean="0">
              <a:cs typeface="Times New Roman" pitchFamily="18" charset="0"/>
            </a:endParaRPr>
          </a:p>
          <a:p>
            <a:pPr eaLnBrk="1" hangingPunct="1"/>
            <a:r>
              <a:rPr lang="en-GB" b="1" smtClean="0">
                <a:cs typeface="Times New Roman" pitchFamily="18" charset="0"/>
              </a:rPr>
              <a:t>Transition</a:t>
            </a:r>
            <a:endParaRPr lang="en-GB" smtClean="0">
              <a:cs typeface="Times New Roman" pitchFamily="18" charset="0"/>
            </a:endParaRPr>
          </a:p>
          <a:p>
            <a:pPr eaLnBrk="1" hangingPunct="1"/>
            <a:r>
              <a:rPr lang="en-GB" smtClean="0">
                <a:cs typeface="Times New Roman" pitchFamily="18" charset="0"/>
              </a:rPr>
              <a:t>Before we move onto a further understanding of KM looking at the why, the what and the how, lets do cover the objectives of the day.</a:t>
            </a:r>
          </a:p>
          <a:p>
            <a:pPr eaLnBrk="1" hangingPunct="1"/>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26D81674-ACFC-4FF7-8F1D-D296768A7C4F}" type="slidenum">
              <a:rPr lang="en-GB"/>
              <a:pPr/>
              <a:t>9</a:t>
            </a:fld>
            <a:endParaRPr lang="en-GB"/>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r>
              <a:rPr lang="en-GB" smtClean="0"/>
              <a:t>We see the expansion of information everywhere. Less visible, harder to track, but exploding the same is the expanision of knowledge. The number of scientific articles published each year has been increasing in a steady rise for more than 50 years. Over the last 150 years the number of patent applications has increased. By this rough metric, knowledge is growing exponentially.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rgbClr val="8C5606"/>
                </a:solidFill>
                <a:latin typeface="Tahoma" pitchFamily="34" charset="0"/>
                <a:ea typeface="Tahoma" pitchFamily="34" charset="0"/>
                <a:cs typeface="Tahoma"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rgbClr val="8C5606"/>
                </a:solidFill>
                <a:latin typeface="Tahoma" pitchFamily="34" charset="0"/>
                <a:ea typeface="Tahoma" pitchFamily="34" charset="0"/>
                <a:cs typeface="Tahom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AA4C64A-39C7-4CB6-A975-EBFE737F1715}" type="datetimeFigureOut">
              <a:rPr lang="en-US" smtClean="0"/>
              <a:pPr/>
              <a:t>05/02/2013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CCDFE00D-2A32-424D-869E-C0E20114D5B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AA4C64A-39C7-4CB6-A975-EBFE737F1715}" type="datetimeFigureOut">
              <a:rPr lang="en-US" smtClean="0"/>
              <a:pPr/>
              <a:t>05/02/2013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CCDFE00D-2A32-424D-869E-C0E20114D5BE}"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0"/>
            <a:ext cx="7772400" cy="762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71600" y="1752600"/>
            <a:ext cx="30480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572000" y="1752600"/>
            <a:ext cx="3048000" cy="1943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0" y="3848100"/>
            <a:ext cx="3048000" cy="1943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xfrm>
            <a:off x="685800" y="6477000"/>
            <a:ext cx="1905000" cy="228600"/>
          </a:xfrm>
          <a:prstGeom prst="rect">
            <a:avLst/>
          </a:prstGeom>
          <a:ln/>
        </p:spPr>
        <p:txBody>
          <a:bodyPr/>
          <a:lstStyle>
            <a:lvl1pPr>
              <a:defRPr/>
            </a:lvl1pPr>
          </a:lstStyle>
          <a:p>
            <a:pPr>
              <a:defRPr/>
            </a:pPr>
            <a:endParaRPr lang="en-US"/>
          </a:p>
        </p:txBody>
      </p:sp>
      <p:sp>
        <p:nvSpPr>
          <p:cNvPr id="7" name="Rectangle 5"/>
          <p:cNvSpPr>
            <a:spLocks noGrp="1" noChangeArrowheads="1"/>
          </p:cNvSpPr>
          <p:nvPr>
            <p:ph type="ftr" sz="quarter" idx="11"/>
          </p:nvPr>
        </p:nvSpPr>
        <p:spPr>
          <a:xfrm>
            <a:off x="3124200" y="6019800"/>
            <a:ext cx="2895600" cy="685800"/>
          </a:xfrm>
          <a:prstGeom prst="rect">
            <a:avLst/>
          </a:prstGeom>
          <a:ln/>
        </p:spPr>
        <p:txBody>
          <a:bodyPr/>
          <a:lstStyle>
            <a:lvl1pPr>
              <a:defRPr/>
            </a:lvl1pPr>
          </a:lstStyle>
          <a:p>
            <a:pPr>
              <a:defRPr/>
            </a:pPr>
            <a:endParaRPr lang="en-GB"/>
          </a:p>
          <a:p>
            <a:pPr>
              <a:defRPr/>
            </a:pPr>
            <a:endParaRPr lang="en-GB"/>
          </a:p>
          <a:p>
            <a:pPr>
              <a:defRPr/>
            </a:pPr>
            <a:endParaRPr lang="en-GB"/>
          </a:p>
          <a:p>
            <a:pPr>
              <a:defRPr/>
            </a:pPr>
            <a:r>
              <a:rPr lang="en-GB"/>
              <a:t>© Knowledge Associates International Ltd. 2009</a:t>
            </a:r>
          </a:p>
        </p:txBody>
      </p:sp>
      <p:sp>
        <p:nvSpPr>
          <p:cNvPr id="8" name="Rectangle 6"/>
          <p:cNvSpPr>
            <a:spLocks noGrp="1" noChangeArrowheads="1"/>
          </p:cNvSpPr>
          <p:nvPr>
            <p:ph type="sldNum" sz="quarter" idx="12"/>
          </p:nvPr>
        </p:nvSpPr>
        <p:spPr>
          <a:xfrm>
            <a:off x="6553200" y="6477000"/>
            <a:ext cx="1905000" cy="228600"/>
          </a:xfrm>
          <a:prstGeom prst="rect">
            <a:avLst/>
          </a:prstGeom>
          <a:ln/>
        </p:spPr>
        <p:txBody>
          <a:bodyPr/>
          <a:lstStyle>
            <a:lvl1pPr>
              <a:defRPr/>
            </a:lvl1pPr>
          </a:lstStyle>
          <a:p>
            <a:pPr>
              <a:defRPr/>
            </a:pPr>
            <a:fld id="{A75E3F78-D361-4DE7-8922-72540D53D940}" type="slidenum">
              <a:rPr lang="en-GB"/>
              <a:pPr>
                <a:defRPr/>
              </a:pPr>
              <a:t>‹#›</a:t>
            </a:fld>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0"/>
            <a:ext cx="7772400" cy="762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71600" y="1752600"/>
            <a:ext cx="30480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572000" y="1752600"/>
            <a:ext cx="3048000" cy="4038600"/>
          </a:xfrm>
        </p:spPr>
        <p:txBody>
          <a:bodyPr/>
          <a:lstStyle/>
          <a:p>
            <a:pPr lvl="0"/>
            <a:endParaRPr lang="en-US" noProof="0" smtClean="0"/>
          </a:p>
        </p:txBody>
      </p:sp>
      <p:sp>
        <p:nvSpPr>
          <p:cNvPr id="5" name="Date Placeholder 4"/>
          <p:cNvSpPr>
            <a:spLocks noGrp="1" noChangeArrowheads="1"/>
          </p:cNvSpPr>
          <p:nvPr>
            <p:ph type="dt" sz="half" idx="10"/>
          </p:nvPr>
        </p:nvSpPr>
        <p:spPr>
          <a:xfrm>
            <a:off x="685800" y="6477000"/>
            <a:ext cx="1905000" cy="22860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3124200" y="6019800"/>
            <a:ext cx="2895600" cy="685800"/>
          </a:xfrm>
          <a:prstGeom prst="rect">
            <a:avLst/>
          </a:prstGeom>
          <a:ln/>
        </p:spPr>
        <p:txBody>
          <a:bodyPr/>
          <a:lstStyle>
            <a:lvl1pPr>
              <a:defRPr/>
            </a:lvl1pPr>
          </a:lstStyle>
          <a:p>
            <a:pPr>
              <a:defRPr/>
            </a:pPr>
            <a:endParaRPr lang="en-GB"/>
          </a:p>
          <a:p>
            <a:pPr>
              <a:defRPr/>
            </a:pPr>
            <a:endParaRPr lang="en-GB"/>
          </a:p>
          <a:p>
            <a:pPr>
              <a:defRPr/>
            </a:pPr>
            <a:endParaRPr lang="en-GB"/>
          </a:p>
          <a:p>
            <a:pPr>
              <a:defRPr/>
            </a:pPr>
            <a:r>
              <a:rPr lang="en-GB"/>
              <a:t>© Knowledge Associates International Ltd. 2009</a:t>
            </a:r>
          </a:p>
        </p:txBody>
      </p:sp>
      <p:sp>
        <p:nvSpPr>
          <p:cNvPr id="7" name="Slide Number Placeholder 6"/>
          <p:cNvSpPr>
            <a:spLocks noGrp="1" noChangeArrowheads="1"/>
          </p:cNvSpPr>
          <p:nvPr>
            <p:ph type="sldNum" sz="quarter" idx="12"/>
          </p:nvPr>
        </p:nvSpPr>
        <p:spPr>
          <a:xfrm>
            <a:off x="6553200" y="6477000"/>
            <a:ext cx="1905000" cy="228600"/>
          </a:xfrm>
          <a:prstGeom prst="rect">
            <a:avLst/>
          </a:prstGeom>
          <a:ln/>
        </p:spPr>
        <p:txBody>
          <a:bodyPr/>
          <a:lstStyle>
            <a:lvl1pPr>
              <a:defRPr/>
            </a:lvl1pPr>
          </a:lstStyle>
          <a:p>
            <a:pPr>
              <a:defRPr/>
            </a:pPr>
            <a:fld id="{5056710E-0503-4EB2-ABF6-DBAA20F4083F}" type="slidenum">
              <a:rPr lang="en-GB"/>
              <a:pPr>
                <a:defRPr/>
              </a:pPr>
              <a:t>‹#›</a:t>
            </a:fld>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0"/>
            <a:ext cx="7772400" cy="762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71600" y="1752600"/>
            <a:ext cx="30480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0" y="1752600"/>
            <a:ext cx="30480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685800" y="6477000"/>
            <a:ext cx="1905000" cy="22860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3124200" y="6019800"/>
            <a:ext cx="2895600" cy="685800"/>
          </a:xfrm>
          <a:prstGeom prst="rect">
            <a:avLst/>
          </a:prstGeom>
          <a:ln/>
        </p:spPr>
        <p:txBody>
          <a:bodyPr/>
          <a:lstStyle>
            <a:lvl1pPr>
              <a:defRPr/>
            </a:lvl1pPr>
          </a:lstStyle>
          <a:p>
            <a:pPr>
              <a:defRPr/>
            </a:pPr>
            <a:endParaRPr lang="en-GB"/>
          </a:p>
          <a:p>
            <a:pPr>
              <a:defRPr/>
            </a:pPr>
            <a:endParaRPr lang="en-GB"/>
          </a:p>
          <a:p>
            <a:pPr>
              <a:defRPr/>
            </a:pPr>
            <a:endParaRPr lang="en-GB"/>
          </a:p>
          <a:p>
            <a:pPr>
              <a:defRPr/>
            </a:pPr>
            <a:r>
              <a:rPr lang="en-GB"/>
              <a:t>© Knowledge Associates International Ltd. 2009</a:t>
            </a:r>
          </a:p>
        </p:txBody>
      </p:sp>
      <p:sp>
        <p:nvSpPr>
          <p:cNvPr id="7" name="Slide Number Placeholder 6"/>
          <p:cNvSpPr>
            <a:spLocks noGrp="1" noChangeArrowheads="1"/>
          </p:cNvSpPr>
          <p:nvPr>
            <p:ph type="sldNum" sz="quarter" idx="12"/>
          </p:nvPr>
        </p:nvSpPr>
        <p:spPr>
          <a:xfrm>
            <a:off x="6553200" y="6477000"/>
            <a:ext cx="1905000" cy="228600"/>
          </a:xfrm>
          <a:prstGeom prst="rect">
            <a:avLst/>
          </a:prstGeom>
          <a:ln/>
        </p:spPr>
        <p:txBody>
          <a:bodyPr/>
          <a:lstStyle>
            <a:lvl1pPr>
              <a:defRPr/>
            </a:lvl1pPr>
          </a:lstStyle>
          <a:p>
            <a:pPr>
              <a:defRPr/>
            </a:pPr>
            <a:fld id="{A9A276C8-C673-4BC7-ACBC-F1032AF5117C}" type="slidenum">
              <a:rPr lang="en-GB"/>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AA4C64A-39C7-4CB6-A975-EBFE737F1715}" type="datetimeFigureOut">
              <a:rPr lang="en-US" smtClean="0"/>
              <a:pPr/>
              <a:t>05/02/2013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CCDFE00D-2A32-424D-869E-C0E20114D5B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AA4C64A-39C7-4CB6-A975-EBFE737F1715}" type="datetimeFigureOut">
              <a:rPr lang="en-US" smtClean="0"/>
              <a:pPr/>
              <a:t>05/02/2013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CCDFE00D-2A32-424D-869E-C0E20114D5B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9AA4C64A-39C7-4CB6-A975-EBFE737F1715}" type="datetimeFigureOut">
              <a:rPr lang="en-US" smtClean="0"/>
              <a:pPr/>
              <a:t>05/02/2013</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CCDFE00D-2A32-424D-869E-C0E20114D5B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9AA4C64A-39C7-4CB6-A975-EBFE737F1715}" type="datetimeFigureOut">
              <a:rPr lang="en-US" smtClean="0"/>
              <a:pPr/>
              <a:t>05/02/2013</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CCDFE00D-2A32-424D-869E-C0E20114D5B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9AA4C64A-39C7-4CB6-A975-EBFE737F1715}" type="datetimeFigureOut">
              <a:rPr lang="en-US" smtClean="0"/>
              <a:pPr/>
              <a:t>05/02/2013</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CCDFE00D-2A32-424D-869E-C0E20114D5B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AA4C64A-39C7-4CB6-A975-EBFE737F1715}" type="datetimeFigureOut">
              <a:rPr lang="en-US" smtClean="0"/>
              <a:pPr/>
              <a:t>05/02/2013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CCDFE00D-2A32-424D-869E-C0E20114D5B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AA4C64A-39C7-4CB6-A975-EBFE737F1715}" type="datetimeFigureOut">
              <a:rPr lang="en-US" smtClean="0"/>
              <a:pPr/>
              <a:t>05/02/2013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CCDFE00D-2A32-424D-869E-C0E20114D5B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shadeToTitle="1">
        <a:solidFill>
          <a:srgbClr val="F9C87F">
            <a:alpha val="1600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 name="Picture 9" descr="APO banner.jpg"/>
          <p:cNvPicPr>
            <a:picLocks noChangeAspect="1"/>
          </p:cNvPicPr>
          <p:nvPr userDrawn="1"/>
        </p:nvPicPr>
        <p:blipFill>
          <a:blip r:embed="rId16" cstate="print"/>
          <a:stretch>
            <a:fillRect/>
          </a:stretch>
        </p:blipFill>
        <p:spPr>
          <a:xfrm>
            <a:off x="457200" y="6120714"/>
            <a:ext cx="8229600" cy="48006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63" r:id="rId13"/>
    <p:sldLayoutId id="2147483664" r:id="rId14"/>
  </p:sldLayoutIdLst>
  <p:txStyles>
    <p:titleStyle>
      <a:lvl1pPr algn="ctr" defTabSz="914400" rtl="0" eaLnBrk="1" latinLnBrk="0" hangingPunct="1">
        <a:spcBef>
          <a:spcPct val="0"/>
        </a:spcBef>
        <a:buNone/>
        <a:defRPr sz="4400" kern="1200">
          <a:solidFill>
            <a:srgbClr val="583604"/>
          </a:solidFill>
          <a:latin typeface="Tahoma" pitchFamily="34" charset="0"/>
          <a:ea typeface="Tahoma" pitchFamily="34" charset="0"/>
          <a:cs typeface="Tahoma"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rgbClr val="583604"/>
          </a:solidFill>
          <a:latin typeface="Tahoma" pitchFamily="34" charset="0"/>
          <a:ea typeface="Tahoma" pitchFamily="34" charset="0"/>
          <a:cs typeface="Tahoma" pitchFamily="34" charset="0"/>
        </a:defRPr>
      </a:lvl1pPr>
      <a:lvl2pPr marL="742950" indent="-285750" algn="l" defTabSz="914400" rtl="0" eaLnBrk="1" latinLnBrk="0" hangingPunct="1">
        <a:spcBef>
          <a:spcPct val="20000"/>
        </a:spcBef>
        <a:buFont typeface="Arial" pitchFamily="34" charset="0"/>
        <a:buChar char="–"/>
        <a:defRPr sz="2800" kern="1200">
          <a:solidFill>
            <a:srgbClr val="583604"/>
          </a:solidFill>
          <a:latin typeface="Tahoma" pitchFamily="34" charset="0"/>
          <a:ea typeface="Tahoma" pitchFamily="34" charset="0"/>
          <a:cs typeface="Tahoma" pitchFamily="34" charset="0"/>
        </a:defRPr>
      </a:lvl2pPr>
      <a:lvl3pPr marL="1143000" indent="-228600" algn="l" defTabSz="914400" rtl="0" eaLnBrk="1" latinLnBrk="0" hangingPunct="1">
        <a:spcBef>
          <a:spcPct val="20000"/>
        </a:spcBef>
        <a:buFont typeface="Arial" pitchFamily="34" charset="0"/>
        <a:buChar char="•"/>
        <a:defRPr sz="2400" kern="1200">
          <a:solidFill>
            <a:srgbClr val="583604"/>
          </a:solidFill>
          <a:latin typeface="Tahoma" pitchFamily="34" charset="0"/>
          <a:ea typeface="Tahoma" pitchFamily="34" charset="0"/>
          <a:cs typeface="Tahoma" pitchFamily="34" charset="0"/>
        </a:defRPr>
      </a:lvl3pPr>
      <a:lvl4pPr marL="1600200" indent="-228600" algn="l" defTabSz="914400" rtl="0" eaLnBrk="1" latinLnBrk="0" hangingPunct="1">
        <a:spcBef>
          <a:spcPct val="20000"/>
        </a:spcBef>
        <a:buFont typeface="Arial" pitchFamily="34" charset="0"/>
        <a:buChar char="–"/>
        <a:defRPr sz="2000" kern="1200">
          <a:solidFill>
            <a:srgbClr val="583604"/>
          </a:solidFill>
          <a:latin typeface="Tahoma" pitchFamily="34" charset="0"/>
          <a:ea typeface="Tahoma" pitchFamily="34" charset="0"/>
          <a:cs typeface="Tahoma" pitchFamily="34" charset="0"/>
        </a:defRPr>
      </a:lvl4pPr>
      <a:lvl5pPr marL="2057400" indent="-228600" algn="l" defTabSz="914400" rtl="0" eaLnBrk="1" latinLnBrk="0" hangingPunct="1">
        <a:spcBef>
          <a:spcPct val="20000"/>
        </a:spcBef>
        <a:buFont typeface="Arial" pitchFamily="34" charset="0"/>
        <a:buChar char="»"/>
        <a:defRPr sz="2000" kern="1200">
          <a:solidFill>
            <a:srgbClr val="583604"/>
          </a:solidFill>
          <a:latin typeface="Tahoma" pitchFamily="34" charset="0"/>
          <a:ea typeface="Tahoma" pitchFamily="34" charset="0"/>
          <a:cs typeface="Tahom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4" Type="http://schemas.openxmlformats.org/officeDocument/2006/relationships/oleObject" Target="../embeddings/Microsoft_Word_97_-_2004_Document1.doc"/><Relationship Id="rId5" Type="http://schemas.openxmlformats.org/officeDocument/2006/relationships/image" Target="../media/image13.w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 Id="rId3"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 Id="rId3"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 Id="rId3"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 Id="rId3" Type="http://schemas.openxmlformats.org/officeDocument/2006/relationships/image" Target="../media/image2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 Id="rId3"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4" Type="http://schemas.openxmlformats.org/officeDocument/2006/relationships/oleObject" Target="../embeddings/oleObject1.bin"/><Relationship Id="rId5" Type="http://schemas.openxmlformats.org/officeDocument/2006/relationships/image" Target="../media/image23.png"/><Relationship Id="rId1" Type="http://schemas.openxmlformats.org/officeDocument/2006/relationships/vmlDrawing" Target="../drawings/vmlDrawing2.vml"/><Relationship Id="rId2"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 Id="rId3"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4.xml"/><Relationship Id="rId3" Type="http://schemas.openxmlformats.org/officeDocument/2006/relationships/image" Target="../media/image2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6.xml"/><Relationship Id="rId3" Type="http://schemas.openxmlformats.org/officeDocument/2006/relationships/image" Target="../media/image2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2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9.xml"/><Relationship Id="rId3" Type="http://schemas.openxmlformats.org/officeDocument/2006/relationships/image" Target="../media/image2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33.png"/><Relationship Id="rId6" Type="http://schemas.openxmlformats.org/officeDocument/2006/relationships/image" Target="../media/image34.jpeg"/><Relationship Id="rId1" Type="http://schemas.openxmlformats.org/officeDocument/2006/relationships/slideLayout" Target="../slideLayouts/slideLayout6.xml"/><Relationship Id="rId2" Type="http://schemas.openxmlformats.org/officeDocument/2006/relationships/notesSlide" Target="../notesSlides/notesSlide32.xml"/></Relationships>
</file>

<file path=ppt/slides/_rels/slide38.xml.rels><?xml version="1.0" encoding="UTF-8" standalone="yes"?>
<Relationships xmlns="http://schemas.openxmlformats.org/package/2006/relationships"><Relationship Id="rId9" Type="http://schemas.openxmlformats.org/officeDocument/2006/relationships/image" Target="../media/image38.png"/><Relationship Id="rId20" Type="http://schemas.openxmlformats.org/officeDocument/2006/relationships/hyperlink" Target="http://www.flickr.com/" TargetMode="External"/><Relationship Id="rId21" Type="http://schemas.openxmlformats.org/officeDocument/2006/relationships/image" Target="../media/image45.png"/><Relationship Id="rId22" Type="http://schemas.openxmlformats.org/officeDocument/2006/relationships/image" Target="../media/image46.png"/><Relationship Id="rId23" Type="http://schemas.openxmlformats.org/officeDocument/2006/relationships/hyperlink" Target="http://creativecommons.org/licenses/by/3.0/" TargetMode="External"/><Relationship Id="rId24" Type="http://schemas.openxmlformats.org/officeDocument/2006/relationships/image" Target="../media/image47.png"/><Relationship Id="rId10" Type="http://schemas.openxmlformats.org/officeDocument/2006/relationships/hyperlink" Target="http://www2.clustrmaps.com/counter/maps.php?url=http://www.knowledge-management-online.com" TargetMode="External"/><Relationship Id="rId11" Type="http://schemas.openxmlformats.org/officeDocument/2006/relationships/image" Target="../media/image39.jpeg"/><Relationship Id="rId12" Type="http://schemas.openxmlformats.org/officeDocument/2006/relationships/image" Target="../media/image40.jpeg"/><Relationship Id="rId13" Type="http://schemas.openxmlformats.org/officeDocument/2006/relationships/hyperlink" Target="http://earth.google.com/" TargetMode="External"/><Relationship Id="rId14" Type="http://schemas.openxmlformats.org/officeDocument/2006/relationships/image" Target="../media/image41.png"/><Relationship Id="rId15" Type="http://schemas.openxmlformats.org/officeDocument/2006/relationships/hyperlink" Target="http://www.youtube.com/" TargetMode="External"/><Relationship Id="rId16" Type="http://schemas.openxmlformats.org/officeDocument/2006/relationships/image" Target="../media/image42.png"/><Relationship Id="rId17" Type="http://schemas.openxmlformats.org/officeDocument/2006/relationships/hyperlink" Target="http://www.myspace.com/" TargetMode="External"/><Relationship Id="rId18" Type="http://schemas.openxmlformats.org/officeDocument/2006/relationships/image" Target="../media/image43.png"/><Relationship Id="rId19" Type="http://schemas.openxmlformats.org/officeDocument/2006/relationships/image" Target="../media/image44.png"/><Relationship Id="rId1" Type="http://schemas.openxmlformats.org/officeDocument/2006/relationships/slideLayout" Target="../slideLayouts/slideLayout6.xml"/><Relationship Id="rId2" Type="http://schemas.openxmlformats.org/officeDocument/2006/relationships/notesSlide" Target="../notesSlides/notesSlide33.xml"/><Relationship Id="rId3" Type="http://schemas.openxmlformats.org/officeDocument/2006/relationships/hyperlink" Target="http://www.google.com/" TargetMode="External"/><Relationship Id="rId4" Type="http://schemas.openxmlformats.org/officeDocument/2006/relationships/image" Target="../media/image35.png"/><Relationship Id="rId5" Type="http://schemas.openxmlformats.org/officeDocument/2006/relationships/hyperlink" Target="http://okd.okfn.org/" TargetMode="External"/><Relationship Id="rId6" Type="http://schemas.openxmlformats.org/officeDocument/2006/relationships/image" Target="../media/image36.png"/><Relationship Id="rId7" Type="http://schemas.openxmlformats.org/officeDocument/2006/relationships/image" Target="../media/image37.png"/><Relationship Id="rId8" Type="http://schemas.openxmlformats.org/officeDocument/2006/relationships/hyperlink" Target="http://www.knowledge-management-online.com/Knowledge-Management.xml"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48.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5.xml"/><Relationship Id="rId3" Type="http://schemas.openxmlformats.org/officeDocument/2006/relationships/image" Target="../media/image4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6.xml"/><Relationship Id="rId3" Type="http://schemas.openxmlformats.org/officeDocument/2006/relationships/image" Target="../media/image5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7.xml"/><Relationship Id="rId3" Type="http://schemas.openxmlformats.org/officeDocument/2006/relationships/image" Target="../media/image51.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8.xml"/><Relationship Id="rId3" Type="http://schemas.openxmlformats.org/officeDocument/2006/relationships/image" Target="../media/image3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9.xml"/><Relationship Id="rId3" Type="http://schemas.openxmlformats.org/officeDocument/2006/relationships/image" Target="../media/image40.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1.xml"/><Relationship Id="rId4" Type="http://schemas.openxmlformats.org/officeDocument/2006/relationships/oleObject" Target="../embeddings/Microsoft_Word_97_-_2004_Document2.doc"/><Relationship Id="rId5" Type="http://schemas.openxmlformats.org/officeDocument/2006/relationships/image" Target="../media/image53.emf"/><Relationship Id="rId1" Type="http://schemas.openxmlformats.org/officeDocument/2006/relationships/vmlDrawing" Target="../drawings/vmlDrawing3.vml"/><Relationship Id="rId2"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image" Target="../media/image7.jpeg"/><Relationship Id="rId6" Type="http://schemas.openxmlformats.org/officeDocument/2006/relationships/image" Target="../media/image8.jpeg"/><Relationship Id="rId7"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64920" y="1143000"/>
            <a:ext cx="6583680" cy="1905000"/>
          </a:xfrm>
        </p:spPr>
        <p:txBody>
          <a:bodyPr>
            <a:normAutofit fontScale="90000"/>
          </a:bodyPr>
          <a:lstStyle/>
          <a:p>
            <a:r>
              <a:rPr lang="en-PH" dirty="0" smtClean="0">
                <a:solidFill>
                  <a:srgbClr val="583604"/>
                </a:solidFill>
              </a:rPr>
              <a:t>A Global perspective of Knowledge </a:t>
            </a:r>
            <a:r>
              <a:rPr lang="en-PH" dirty="0" smtClean="0">
                <a:solidFill>
                  <a:srgbClr val="583604"/>
                </a:solidFill>
              </a:rPr>
              <a:t>Management and Social Innovation</a:t>
            </a:r>
            <a:endParaRPr lang="en-US" dirty="0">
              <a:solidFill>
                <a:srgbClr val="583604"/>
              </a:solidFill>
            </a:endParaRPr>
          </a:p>
        </p:txBody>
      </p:sp>
      <p:sp>
        <p:nvSpPr>
          <p:cNvPr id="3" name="Subtitle 2"/>
          <p:cNvSpPr>
            <a:spLocks noGrp="1"/>
          </p:cNvSpPr>
          <p:nvPr>
            <p:ph type="subTitle" idx="1"/>
          </p:nvPr>
        </p:nvSpPr>
        <p:spPr>
          <a:xfrm>
            <a:off x="990600" y="3124200"/>
            <a:ext cx="7010400" cy="2057400"/>
          </a:xfrm>
        </p:spPr>
        <p:txBody>
          <a:bodyPr>
            <a:normAutofit fontScale="62500" lnSpcReduction="20000"/>
          </a:bodyPr>
          <a:lstStyle/>
          <a:p>
            <a:pPr>
              <a:lnSpc>
                <a:spcPct val="90000"/>
              </a:lnSpc>
              <a:spcBef>
                <a:spcPct val="0"/>
              </a:spcBef>
            </a:pPr>
            <a:r>
              <a:rPr lang="en-PH" dirty="0" smtClean="0">
                <a:solidFill>
                  <a:srgbClr val="583604"/>
                </a:solidFill>
              </a:rPr>
              <a:t>Presented by: Ron Young</a:t>
            </a:r>
          </a:p>
          <a:p>
            <a:pPr>
              <a:lnSpc>
                <a:spcPct val="90000"/>
              </a:lnSpc>
              <a:spcBef>
                <a:spcPct val="0"/>
              </a:spcBef>
            </a:pPr>
            <a:endParaRPr lang="en-PH" dirty="0" smtClean="0">
              <a:solidFill>
                <a:srgbClr val="583604"/>
              </a:solidFill>
            </a:endParaRPr>
          </a:p>
          <a:p>
            <a:pPr>
              <a:lnSpc>
                <a:spcPct val="90000"/>
              </a:lnSpc>
              <a:spcBef>
                <a:spcPct val="0"/>
              </a:spcBef>
            </a:pPr>
            <a:r>
              <a:rPr lang="en-PH" sz="2600" dirty="0" smtClean="0">
                <a:solidFill>
                  <a:srgbClr val="583604"/>
                </a:solidFill>
              </a:rPr>
              <a:t>CEO &amp; Chief </a:t>
            </a:r>
            <a:r>
              <a:rPr lang="en-PH" sz="2600" dirty="0" smtClean="0">
                <a:solidFill>
                  <a:srgbClr val="583604"/>
                </a:solidFill>
              </a:rPr>
              <a:t>Knowledge Officer</a:t>
            </a:r>
          </a:p>
          <a:p>
            <a:pPr>
              <a:lnSpc>
                <a:spcPct val="90000"/>
              </a:lnSpc>
              <a:spcBef>
                <a:spcPct val="0"/>
              </a:spcBef>
            </a:pPr>
            <a:r>
              <a:rPr lang="en-PH" sz="2600" dirty="0" smtClean="0">
                <a:solidFill>
                  <a:srgbClr val="583604"/>
                </a:solidFill>
              </a:rPr>
              <a:t>Knowledge Associates Cambridge Ltd</a:t>
            </a:r>
          </a:p>
          <a:p>
            <a:pPr>
              <a:lnSpc>
                <a:spcPct val="90000"/>
              </a:lnSpc>
              <a:spcBef>
                <a:spcPct val="0"/>
              </a:spcBef>
            </a:pPr>
            <a:endParaRPr lang="en-PH" sz="2800" dirty="0" smtClean="0">
              <a:solidFill>
                <a:srgbClr val="583604"/>
              </a:solidFill>
            </a:endParaRPr>
          </a:p>
          <a:p>
            <a:pPr>
              <a:lnSpc>
                <a:spcPct val="90000"/>
              </a:lnSpc>
              <a:spcBef>
                <a:spcPct val="0"/>
              </a:spcBef>
            </a:pPr>
            <a:r>
              <a:rPr lang="en-PH" sz="2800" dirty="0" smtClean="0">
                <a:solidFill>
                  <a:srgbClr val="583604"/>
                </a:solidFill>
              </a:rPr>
              <a:t>Study Meeting on </a:t>
            </a:r>
            <a:r>
              <a:rPr lang="en-PH" sz="2800" dirty="0" smtClean="0">
                <a:solidFill>
                  <a:srgbClr val="583604"/>
                </a:solidFill>
              </a:rPr>
              <a:t>Knowledge Management and Social Innovation</a:t>
            </a:r>
            <a:endParaRPr lang="en-PH" sz="2800" dirty="0" smtClean="0">
              <a:solidFill>
                <a:srgbClr val="583604"/>
              </a:solidFill>
            </a:endParaRPr>
          </a:p>
          <a:p>
            <a:pPr>
              <a:lnSpc>
                <a:spcPct val="90000"/>
              </a:lnSpc>
              <a:spcBef>
                <a:spcPts val="2400"/>
              </a:spcBef>
            </a:pPr>
            <a:r>
              <a:rPr lang="en-PH" sz="2600" dirty="0" smtClean="0">
                <a:solidFill>
                  <a:srgbClr val="583604"/>
                </a:solidFill>
              </a:rPr>
              <a:t>19 </a:t>
            </a:r>
            <a:r>
              <a:rPr lang="en-PH" sz="2600" dirty="0" smtClean="0">
                <a:solidFill>
                  <a:srgbClr val="583604"/>
                </a:solidFill>
              </a:rPr>
              <a:t>–</a:t>
            </a:r>
            <a:r>
              <a:rPr lang="en-PH" sz="2600" dirty="0" smtClean="0">
                <a:solidFill>
                  <a:srgbClr val="583604"/>
                </a:solidFill>
              </a:rPr>
              <a:t> 22 February 2013, Colombo, Sri Lanka</a:t>
            </a:r>
            <a:endParaRPr lang="en-US" sz="2400" dirty="0">
              <a:solidFill>
                <a:srgbClr val="583604"/>
              </a:solidFill>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Footer Placeholder 3"/>
          <p:cNvSpPr>
            <a:spLocks noGrp="1"/>
          </p:cNvSpPr>
          <p:nvPr>
            <p:ph type="ftr" sz="quarter" idx="11"/>
          </p:nvPr>
        </p:nvSpPr>
        <p:spPr>
          <a:noFill/>
        </p:spPr>
        <p:txBody>
          <a:bodyPr/>
          <a:lstStyle/>
          <a:p>
            <a:endParaRPr lang="en-GB" smtClean="0"/>
          </a:p>
          <a:p>
            <a:endParaRPr lang="en-GB" smtClean="0"/>
          </a:p>
          <a:p>
            <a:endParaRPr lang="en-GB" smtClean="0"/>
          </a:p>
          <a:p>
            <a:r>
              <a:rPr lang="en-GB" smtClean="0"/>
              <a:t>© Knowledge Associates International Ltd. 2007</a:t>
            </a:r>
          </a:p>
        </p:txBody>
      </p:sp>
      <p:sp>
        <p:nvSpPr>
          <p:cNvPr id="9219" name="Slide Number Placeholder 4"/>
          <p:cNvSpPr>
            <a:spLocks noGrp="1"/>
          </p:cNvSpPr>
          <p:nvPr>
            <p:ph type="sldNum" sz="quarter" idx="12"/>
          </p:nvPr>
        </p:nvSpPr>
        <p:spPr>
          <a:noFill/>
        </p:spPr>
        <p:txBody>
          <a:bodyPr/>
          <a:lstStyle/>
          <a:p>
            <a:fld id="{3133C9C2-08D5-4827-9A01-37F6973F31F9}" type="slidenum">
              <a:rPr lang="en-GB" smtClean="0"/>
              <a:pPr/>
              <a:t>10</a:t>
            </a:fld>
            <a:endParaRPr lang="en-GB" smtClean="0"/>
          </a:p>
        </p:txBody>
      </p:sp>
      <p:sp>
        <p:nvSpPr>
          <p:cNvPr id="9220" name="Rectangle 1026"/>
          <p:cNvSpPr>
            <a:spLocks noGrp="1" noChangeArrowheads="1"/>
          </p:cNvSpPr>
          <p:nvPr>
            <p:ph type="title"/>
          </p:nvPr>
        </p:nvSpPr>
        <p:spPr>
          <a:xfrm>
            <a:off x="457200" y="304800"/>
            <a:ext cx="8229600" cy="1143000"/>
          </a:xfrm>
        </p:spPr>
        <p:txBody>
          <a:bodyPr>
            <a:normAutofit fontScale="90000"/>
          </a:bodyPr>
          <a:lstStyle/>
          <a:p>
            <a:pPr eaLnBrk="1" hangingPunct="1"/>
            <a:r>
              <a:rPr lang="en-GB" dirty="0" smtClean="0"/>
              <a:t>Knowledge Assets and </a:t>
            </a:r>
            <a:r>
              <a:rPr lang="en-GB" dirty="0" smtClean="0"/>
              <a:t>Intellectual Capital</a:t>
            </a:r>
            <a:endParaRPr lang="en-GB" dirty="0" smtClean="0"/>
          </a:p>
        </p:txBody>
      </p:sp>
      <p:pic>
        <p:nvPicPr>
          <p:cNvPr id="9221" name="Picture 1027"/>
          <p:cNvPicPr>
            <a:picLocks noChangeAspect="1" noChangeArrowheads="1"/>
          </p:cNvPicPr>
          <p:nvPr/>
        </p:nvPicPr>
        <p:blipFill>
          <a:blip r:embed="rId3" cstate="print"/>
          <a:srcRect/>
          <a:stretch>
            <a:fillRect/>
          </a:stretch>
        </p:blipFill>
        <p:spPr bwMode="auto">
          <a:xfrm>
            <a:off x="381000" y="2438400"/>
            <a:ext cx="3733800" cy="2455863"/>
          </a:xfrm>
          <a:prstGeom prst="rect">
            <a:avLst/>
          </a:prstGeom>
          <a:noFill/>
          <a:ln w="9525">
            <a:noFill/>
            <a:miter lim="800000"/>
            <a:headEnd/>
            <a:tailEnd/>
          </a:ln>
        </p:spPr>
      </p:pic>
      <p:pic>
        <p:nvPicPr>
          <p:cNvPr id="9222" name="Picture 1028"/>
          <p:cNvPicPr>
            <a:picLocks noChangeAspect="1" noChangeArrowheads="1"/>
          </p:cNvPicPr>
          <p:nvPr/>
        </p:nvPicPr>
        <p:blipFill>
          <a:blip r:embed="rId4" cstate="print"/>
          <a:srcRect/>
          <a:stretch>
            <a:fillRect/>
          </a:stretch>
        </p:blipFill>
        <p:spPr bwMode="auto">
          <a:xfrm>
            <a:off x="4495800" y="2057400"/>
            <a:ext cx="4191000" cy="3476625"/>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Slide Number Placeholder 5"/>
          <p:cNvSpPr>
            <a:spLocks noGrp="1"/>
          </p:cNvSpPr>
          <p:nvPr>
            <p:ph type="sldNum" sz="quarter" idx="4294967295"/>
          </p:nvPr>
        </p:nvSpPr>
        <p:spPr>
          <a:xfrm>
            <a:off x="6553200" y="6477000"/>
            <a:ext cx="1905000" cy="228600"/>
          </a:xfrm>
          <a:prstGeom prst="rect">
            <a:avLst/>
          </a:prstGeom>
          <a:noFill/>
        </p:spPr>
        <p:txBody>
          <a:bodyPr/>
          <a:lstStyle/>
          <a:p>
            <a:fld id="{885CFF1A-9195-4049-9C18-5789929AEDBF}" type="slidenum">
              <a:rPr lang="en-GB" smtClean="0"/>
              <a:pPr/>
              <a:t>11</a:t>
            </a:fld>
            <a:endParaRPr lang="en-GB" smtClean="0"/>
          </a:p>
        </p:txBody>
      </p:sp>
      <p:sp>
        <p:nvSpPr>
          <p:cNvPr id="1028" name="Rectangle 2"/>
          <p:cNvSpPr>
            <a:spLocks noGrp="1" noChangeArrowheads="1"/>
          </p:cNvSpPr>
          <p:nvPr>
            <p:ph type="title"/>
          </p:nvPr>
        </p:nvSpPr>
        <p:spPr>
          <a:xfrm>
            <a:off x="684213" y="0"/>
            <a:ext cx="7772400" cy="762000"/>
          </a:xfrm>
        </p:spPr>
        <p:txBody>
          <a:bodyPr/>
          <a:lstStyle/>
          <a:p>
            <a:r>
              <a:rPr lang="en-GB" smtClean="0"/>
              <a:t>Knowledge Era</a:t>
            </a:r>
          </a:p>
        </p:txBody>
      </p:sp>
      <p:graphicFrame>
        <p:nvGraphicFramePr>
          <p:cNvPr id="1026" name="Object 2"/>
          <p:cNvGraphicFramePr>
            <a:graphicFrameLocks noGrp="1" noChangeAspect="1"/>
          </p:cNvGraphicFramePr>
          <p:nvPr>
            <p:ph type="body" idx="1"/>
          </p:nvPr>
        </p:nvGraphicFramePr>
        <p:xfrm>
          <a:off x="395288" y="765175"/>
          <a:ext cx="8482012" cy="5948363"/>
        </p:xfrm>
        <a:graphic>
          <a:graphicData uri="http://schemas.openxmlformats.org/presentationml/2006/ole">
            <mc:AlternateContent xmlns:mc="http://schemas.openxmlformats.org/markup-compatibility/2006">
              <mc:Choice xmlns:v="urn:schemas-microsoft-com:vml" Requires="v">
                <p:oleObj spid="_x0000_s3081" name="Document" r:id="rId4" imgW="8420040" imgH="5554080" progId="Word.Document.8">
                  <p:embed/>
                </p:oleObj>
              </mc:Choice>
              <mc:Fallback>
                <p:oleObj name="Document" r:id="rId4" imgW="8420040" imgH="5554080" progId="Word.Document.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288" y="765175"/>
                        <a:ext cx="8482012" cy="59483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oter Placeholder 3"/>
          <p:cNvSpPr>
            <a:spLocks noGrp="1"/>
          </p:cNvSpPr>
          <p:nvPr>
            <p:ph type="ftr" sz="quarter" idx="11"/>
          </p:nvPr>
        </p:nvSpPr>
        <p:spPr>
          <a:noFill/>
        </p:spPr>
        <p:txBody>
          <a:bodyPr/>
          <a:lstStyle/>
          <a:p>
            <a:endParaRPr lang="en-GB" dirty="0"/>
          </a:p>
          <a:p>
            <a:endParaRPr lang="en-GB" dirty="0"/>
          </a:p>
          <a:p>
            <a:endParaRPr lang="en-GB" dirty="0"/>
          </a:p>
        </p:txBody>
      </p:sp>
      <p:sp>
        <p:nvSpPr>
          <p:cNvPr id="10243" name="Slide Number Placeholder 4"/>
          <p:cNvSpPr>
            <a:spLocks noGrp="1"/>
          </p:cNvSpPr>
          <p:nvPr>
            <p:ph type="sldNum" sz="quarter" idx="12"/>
          </p:nvPr>
        </p:nvSpPr>
        <p:spPr>
          <a:noFill/>
        </p:spPr>
        <p:txBody>
          <a:bodyPr/>
          <a:lstStyle/>
          <a:p>
            <a:endParaRPr lang="en-GB" dirty="0"/>
          </a:p>
        </p:txBody>
      </p:sp>
      <p:sp>
        <p:nvSpPr>
          <p:cNvPr id="10244" name="Rectangle 2"/>
          <p:cNvSpPr>
            <a:spLocks noGrp="1" noChangeArrowheads="1"/>
          </p:cNvSpPr>
          <p:nvPr>
            <p:ph type="title"/>
          </p:nvPr>
        </p:nvSpPr>
        <p:spPr/>
        <p:txBody>
          <a:bodyPr/>
          <a:lstStyle/>
          <a:p>
            <a:pPr eaLnBrk="1" hangingPunct="1"/>
            <a:endParaRPr lang="en-US" smtClean="0"/>
          </a:p>
        </p:txBody>
      </p:sp>
      <p:pic>
        <p:nvPicPr>
          <p:cNvPr id="10245" name="Picture 3"/>
          <p:cNvPicPr>
            <a:picLocks noChangeAspect="1" noChangeArrowheads="1"/>
          </p:cNvPicPr>
          <p:nvPr/>
        </p:nvPicPr>
        <p:blipFill>
          <a:blip r:embed="rId3" cstate="print"/>
          <a:srcRect/>
          <a:stretch>
            <a:fillRect/>
          </a:stretch>
        </p:blipFill>
        <p:spPr bwMode="auto">
          <a:xfrm>
            <a:off x="684213" y="981075"/>
            <a:ext cx="7775575" cy="4522788"/>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Footer Placeholder 3"/>
          <p:cNvSpPr>
            <a:spLocks noGrp="1"/>
          </p:cNvSpPr>
          <p:nvPr>
            <p:ph type="ftr" sz="quarter" idx="11"/>
          </p:nvPr>
        </p:nvSpPr>
        <p:spPr>
          <a:noFill/>
        </p:spPr>
        <p:txBody>
          <a:bodyPr/>
          <a:lstStyle/>
          <a:p>
            <a:endParaRPr lang="en-GB" dirty="0"/>
          </a:p>
          <a:p>
            <a:endParaRPr lang="en-GB" dirty="0"/>
          </a:p>
          <a:p>
            <a:endParaRPr lang="en-GB" dirty="0"/>
          </a:p>
        </p:txBody>
      </p:sp>
      <p:sp>
        <p:nvSpPr>
          <p:cNvPr id="11267" name="Slide Number Placeholder 4"/>
          <p:cNvSpPr>
            <a:spLocks noGrp="1"/>
          </p:cNvSpPr>
          <p:nvPr>
            <p:ph type="sldNum" sz="quarter" idx="12"/>
          </p:nvPr>
        </p:nvSpPr>
        <p:spPr>
          <a:noFill/>
        </p:spPr>
        <p:txBody>
          <a:bodyPr/>
          <a:lstStyle/>
          <a:p>
            <a:endParaRPr lang="en-GB" dirty="0"/>
          </a:p>
        </p:txBody>
      </p:sp>
      <p:sp>
        <p:nvSpPr>
          <p:cNvPr id="11268" name="Rectangle 2"/>
          <p:cNvSpPr>
            <a:spLocks noGrp="1" noChangeArrowheads="1"/>
          </p:cNvSpPr>
          <p:nvPr>
            <p:ph type="title"/>
          </p:nvPr>
        </p:nvSpPr>
        <p:spPr/>
        <p:txBody>
          <a:bodyPr/>
          <a:lstStyle/>
          <a:p>
            <a:pPr eaLnBrk="1" hangingPunct="1"/>
            <a:endParaRPr lang="en-US" smtClean="0"/>
          </a:p>
        </p:txBody>
      </p:sp>
      <p:pic>
        <p:nvPicPr>
          <p:cNvPr id="11269" name="Picture 3"/>
          <p:cNvPicPr>
            <a:picLocks noChangeAspect="1" noChangeArrowheads="1"/>
          </p:cNvPicPr>
          <p:nvPr/>
        </p:nvPicPr>
        <p:blipFill>
          <a:blip r:embed="rId3" cstate="print"/>
          <a:srcRect/>
          <a:stretch>
            <a:fillRect/>
          </a:stretch>
        </p:blipFill>
        <p:spPr bwMode="auto">
          <a:xfrm>
            <a:off x="755650" y="476250"/>
            <a:ext cx="7848600" cy="5400675"/>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ooter Placeholder 3"/>
          <p:cNvSpPr>
            <a:spLocks noGrp="1"/>
          </p:cNvSpPr>
          <p:nvPr>
            <p:ph type="ftr" sz="quarter" idx="11"/>
          </p:nvPr>
        </p:nvSpPr>
        <p:spPr>
          <a:noFill/>
        </p:spPr>
        <p:txBody>
          <a:bodyPr/>
          <a:lstStyle/>
          <a:p>
            <a:endParaRPr lang="en-GB" dirty="0"/>
          </a:p>
          <a:p>
            <a:endParaRPr lang="en-GB" dirty="0"/>
          </a:p>
          <a:p>
            <a:endParaRPr lang="en-GB" dirty="0"/>
          </a:p>
        </p:txBody>
      </p:sp>
      <p:sp>
        <p:nvSpPr>
          <p:cNvPr id="12291" name="Slide Number Placeholder 4"/>
          <p:cNvSpPr>
            <a:spLocks noGrp="1"/>
          </p:cNvSpPr>
          <p:nvPr>
            <p:ph type="sldNum" sz="quarter" idx="12"/>
          </p:nvPr>
        </p:nvSpPr>
        <p:spPr>
          <a:noFill/>
        </p:spPr>
        <p:txBody>
          <a:bodyPr/>
          <a:lstStyle/>
          <a:p>
            <a:endParaRPr lang="en-GB" dirty="0"/>
          </a:p>
        </p:txBody>
      </p:sp>
      <p:sp>
        <p:nvSpPr>
          <p:cNvPr id="12292" name="Rectangle 2"/>
          <p:cNvSpPr>
            <a:spLocks noGrp="1" noChangeArrowheads="1"/>
          </p:cNvSpPr>
          <p:nvPr>
            <p:ph type="title"/>
          </p:nvPr>
        </p:nvSpPr>
        <p:spPr/>
        <p:txBody>
          <a:bodyPr/>
          <a:lstStyle/>
          <a:p>
            <a:pPr eaLnBrk="1" hangingPunct="1"/>
            <a:endParaRPr lang="en-US" smtClean="0"/>
          </a:p>
        </p:txBody>
      </p:sp>
      <p:pic>
        <p:nvPicPr>
          <p:cNvPr id="12293" name="Picture 3"/>
          <p:cNvPicPr>
            <a:picLocks noChangeAspect="1" noChangeArrowheads="1"/>
          </p:cNvPicPr>
          <p:nvPr/>
        </p:nvPicPr>
        <p:blipFill>
          <a:blip r:embed="rId3" cstate="print"/>
          <a:srcRect/>
          <a:stretch>
            <a:fillRect/>
          </a:stretch>
        </p:blipFill>
        <p:spPr bwMode="auto">
          <a:xfrm>
            <a:off x="468313" y="333375"/>
            <a:ext cx="8316912" cy="5616575"/>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Footer Placeholder 3"/>
          <p:cNvSpPr>
            <a:spLocks noGrp="1"/>
          </p:cNvSpPr>
          <p:nvPr>
            <p:ph type="ftr" sz="quarter" idx="11"/>
          </p:nvPr>
        </p:nvSpPr>
        <p:spPr>
          <a:noFill/>
        </p:spPr>
        <p:txBody>
          <a:bodyPr/>
          <a:lstStyle/>
          <a:p>
            <a:endParaRPr lang="en-GB" dirty="0"/>
          </a:p>
          <a:p>
            <a:endParaRPr lang="en-GB" dirty="0"/>
          </a:p>
          <a:p>
            <a:endParaRPr lang="en-GB" dirty="0"/>
          </a:p>
        </p:txBody>
      </p:sp>
      <p:sp>
        <p:nvSpPr>
          <p:cNvPr id="13315" name="Slide Number Placeholder 4"/>
          <p:cNvSpPr>
            <a:spLocks noGrp="1"/>
          </p:cNvSpPr>
          <p:nvPr>
            <p:ph type="sldNum" sz="quarter" idx="12"/>
          </p:nvPr>
        </p:nvSpPr>
        <p:spPr>
          <a:noFill/>
        </p:spPr>
        <p:txBody>
          <a:bodyPr/>
          <a:lstStyle/>
          <a:p>
            <a:endParaRPr lang="en-GB" dirty="0"/>
          </a:p>
        </p:txBody>
      </p:sp>
      <p:sp>
        <p:nvSpPr>
          <p:cNvPr id="13316" name="Rectangle 2"/>
          <p:cNvSpPr>
            <a:spLocks noGrp="1" noChangeArrowheads="1"/>
          </p:cNvSpPr>
          <p:nvPr>
            <p:ph type="title"/>
          </p:nvPr>
        </p:nvSpPr>
        <p:spPr/>
        <p:txBody>
          <a:bodyPr/>
          <a:lstStyle/>
          <a:p>
            <a:pPr eaLnBrk="1" hangingPunct="1"/>
            <a:endParaRPr lang="en-US" smtClean="0"/>
          </a:p>
        </p:txBody>
      </p:sp>
      <p:pic>
        <p:nvPicPr>
          <p:cNvPr id="13317" name="Picture 3"/>
          <p:cNvPicPr>
            <a:picLocks noChangeAspect="1" noChangeArrowheads="1"/>
          </p:cNvPicPr>
          <p:nvPr/>
        </p:nvPicPr>
        <p:blipFill>
          <a:blip r:embed="rId3" cstate="print"/>
          <a:srcRect/>
          <a:stretch>
            <a:fillRect/>
          </a:stretch>
        </p:blipFill>
        <p:spPr bwMode="auto">
          <a:xfrm>
            <a:off x="684213" y="549275"/>
            <a:ext cx="7885112" cy="532765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Footer Placeholder 3"/>
          <p:cNvSpPr>
            <a:spLocks noGrp="1"/>
          </p:cNvSpPr>
          <p:nvPr>
            <p:ph type="ftr" sz="quarter" idx="11"/>
          </p:nvPr>
        </p:nvSpPr>
        <p:spPr>
          <a:noFill/>
        </p:spPr>
        <p:txBody>
          <a:bodyPr/>
          <a:lstStyle/>
          <a:p>
            <a:endParaRPr lang="en-GB" dirty="0"/>
          </a:p>
          <a:p>
            <a:endParaRPr lang="en-GB" dirty="0"/>
          </a:p>
          <a:p>
            <a:endParaRPr lang="en-GB" dirty="0"/>
          </a:p>
        </p:txBody>
      </p:sp>
      <p:sp>
        <p:nvSpPr>
          <p:cNvPr id="14339" name="Slide Number Placeholder 4"/>
          <p:cNvSpPr>
            <a:spLocks noGrp="1"/>
          </p:cNvSpPr>
          <p:nvPr>
            <p:ph type="sldNum" sz="quarter" idx="12"/>
          </p:nvPr>
        </p:nvSpPr>
        <p:spPr>
          <a:noFill/>
        </p:spPr>
        <p:txBody>
          <a:bodyPr/>
          <a:lstStyle/>
          <a:p>
            <a:endParaRPr lang="en-GB" dirty="0"/>
          </a:p>
        </p:txBody>
      </p:sp>
      <p:sp>
        <p:nvSpPr>
          <p:cNvPr id="14340" name="Rectangle 2"/>
          <p:cNvSpPr>
            <a:spLocks noGrp="1" noChangeArrowheads="1"/>
          </p:cNvSpPr>
          <p:nvPr>
            <p:ph type="title"/>
          </p:nvPr>
        </p:nvSpPr>
        <p:spPr/>
        <p:txBody>
          <a:bodyPr/>
          <a:lstStyle/>
          <a:p>
            <a:pPr eaLnBrk="1" hangingPunct="1"/>
            <a:endParaRPr lang="en-US" smtClean="0"/>
          </a:p>
        </p:txBody>
      </p:sp>
      <p:pic>
        <p:nvPicPr>
          <p:cNvPr id="14341" name="Picture 3"/>
          <p:cNvPicPr>
            <a:picLocks noChangeAspect="1" noChangeArrowheads="1"/>
          </p:cNvPicPr>
          <p:nvPr/>
        </p:nvPicPr>
        <p:blipFill>
          <a:blip r:embed="rId3" cstate="print"/>
          <a:srcRect/>
          <a:stretch>
            <a:fillRect/>
          </a:stretch>
        </p:blipFill>
        <p:spPr bwMode="auto">
          <a:xfrm>
            <a:off x="684213" y="333375"/>
            <a:ext cx="7848600" cy="5616575"/>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Footer Placeholder 3"/>
          <p:cNvSpPr>
            <a:spLocks noGrp="1"/>
          </p:cNvSpPr>
          <p:nvPr>
            <p:ph type="ftr" sz="quarter" idx="11"/>
          </p:nvPr>
        </p:nvSpPr>
        <p:spPr>
          <a:noFill/>
        </p:spPr>
        <p:txBody>
          <a:bodyPr/>
          <a:lstStyle/>
          <a:p>
            <a:endParaRPr lang="en-GB" dirty="0"/>
          </a:p>
          <a:p>
            <a:endParaRPr lang="en-GB" dirty="0"/>
          </a:p>
          <a:p>
            <a:endParaRPr lang="en-GB" dirty="0"/>
          </a:p>
        </p:txBody>
      </p:sp>
      <p:sp>
        <p:nvSpPr>
          <p:cNvPr id="15363" name="Slide Number Placeholder 4"/>
          <p:cNvSpPr>
            <a:spLocks noGrp="1"/>
          </p:cNvSpPr>
          <p:nvPr>
            <p:ph type="sldNum" sz="quarter" idx="12"/>
          </p:nvPr>
        </p:nvSpPr>
        <p:spPr>
          <a:noFill/>
        </p:spPr>
        <p:txBody>
          <a:bodyPr/>
          <a:lstStyle/>
          <a:p>
            <a:endParaRPr lang="en-GB" dirty="0"/>
          </a:p>
        </p:txBody>
      </p:sp>
      <p:sp>
        <p:nvSpPr>
          <p:cNvPr id="15364" name="Rectangle 2"/>
          <p:cNvSpPr>
            <a:spLocks noGrp="1" noChangeArrowheads="1"/>
          </p:cNvSpPr>
          <p:nvPr>
            <p:ph type="title"/>
          </p:nvPr>
        </p:nvSpPr>
        <p:spPr/>
        <p:txBody>
          <a:bodyPr/>
          <a:lstStyle/>
          <a:p>
            <a:pPr eaLnBrk="1" hangingPunct="1"/>
            <a:endParaRPr lang="en-US" smtClean="0"/>
          </a:p>
        </p:txBody>
      </p:sp>
      <p:pic>
        <p:nvPicPr>
          <p:cNvPr id="15365" name="Picture 3"/>
          <p:cNvPicPr>
            <a:picLocks noChangeAspect="1" noChangeArrowheads="1"/>
          </p:cNvPicPr>
          <p:nvPr/>
        </p:nvPicPr>
        <p:blipFill>
          <a:blip r:embed="rId3" cstate="print"/>
          <a:srcRect/>
          <a:stretch>
            <a:fillRect/>
          </a:stretch>
        </p:blipFill>
        <p:spPr bwMode="auto">
          <a:xfrm>
            <a:off x="1066800" y="533400"/>
            <a:ext cx="7162800" cy="50292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Footer Placeholder 3"/>
          <p:cNvSpPr>
            <a:spLocks noGrp="1"/>
          </p:cNvSpPr>
          <p:nvPr>
            <p:ph type="ftr" sz="quarter" idx="11"/>
          </p:nvPr>
        </p:nvSpPr>
        <p:spPr>
          <a:noFill/>
        </p:spPr>
        <p:txBody>
          <a:bodyPr/>
          <a:lstStyle/>
          <a:p>
            <a:endParaRPr lang="en-GB" dirty="0"/>
          </a:p>
          <a:p>
            <a:endParaRPr lang="en-GB" dirty="0"/>
          </a:p>
        </p:txBody>
      </p:sp>
      <p:sp>
        <p:nvSpPr>
          <p:cNvPr id="16387" name="Slide Number Placeholder 4"/>
          <p:cNvSpPr>
            <a:spLocks noGrp="1"/>
          </p:cNvSpPr>
          <p:nvPr>
            <p:ph type="sldNum" sz="quarter" idx="12"/>
          </p:nvPr>
        </p:nvSpPr>
        <p:spPr>
          <a:noFill/>
        </p:spPr>
        <p:txBody>
          <a:bodyPr/>
          <a:lstStyle/>
          <a:p>
            <a:endParaRPr lang="en-GB" dirty="0"/>
          </a:p>
        </p:txBody>
      </p:sp>
      <p:sp>
        <p:nvSpPr>
          <p:cNvPr id="16388" name="Rectangle 2"/>
          <p:cNvSpPr>
            <a:spLocks noGrp="1" noChangeArrowheads="1"/>
          </p:cNvSpPr>
          <p:nvPr>
            <p:ph type="title"/>
          </p:nvPr>
        </p:nvSpPr>
        <p:spPr/>
        <p:txBody>
          <a:bodyPr/>
          <a:lstStyle/>
          <a:p>
            <a:pPr eaLnBrk="1" hangingPunct="1"/>
            <a:r>
              <a:rPr lang="en-GB" dirty="0" smtClean="0"/>
              <a:t>Knowledge Asset Auditing?</a:t>
            </a:r>
          </a:p>
        </p:txBody>
      </p:sp>
      <p:pic>
        <p:nvPicPr>
          <p:cNvPr id="16389" name="Picture 3"/>
          <p:cNvPicPr>
            <a:picLocks noChangeAspect="1" noChangeArrowheads="1"/>
          </p:cNvPicPr>
          <p:nvPr/>
        </p:nvPicPr>
        <p:blipFill>
          <a:blip r:embed="rId3" cstate="print"/>
          <a:srcRect/>
          <a:stretch>
            <a:fillRect/>
          </a:stretch>
        </p:blipFill>
        <p:spPr bwMode="auto">
          <a:xfrm>
            <a:off x="1143000" y="1600200"/>
            <a:ext cx="6934200" cy="43434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Footer Placeholder 4"/>
          <p:cNvSpPr>
            <a:spLocks noGrp="1"/>
          </p:cNvSpPr>
          <p:nvPr>
            <p:ph type="ftr" sz="quarter" idx="4294967295"/>
          </p:nvPr>
        </p:nvSpPr>
        <p:spPr>
          <a:xfrm>
            <a:off x="3124200" y="6019800"/>
            <a:ext cx="2895600" cy="685800"/>
          </a:xfrm>
          <a:prstGeom prst="rect">
            <a:avLst/>
          </a:prstGeom>
          <a:noFill/>
        </p:spPr>
        <p:txBody>
          <a:bodyPr/>
          <a:lstStyle/>
          <a:p>
            <a:endParaRPr lang="en-GB" dirty="0"/>
          </a:p>
          <a:p>
            <a:endParaRPr lang="en-GB" dirty="0"/>
          </a:p>
          <a:p>
            <a:endParaRPr lang="en-GB" dirty="0"/>
          </a:p>
        </p:txBody>
      </p:sp>
      <p:sp>
        <p:nvSpPr>
          <p:cNvPr id="8195" name="Slide Number Placeholder 5"/>
          <p:cNvSpPr>
            <a:spLocks noGrp="1"/>
          </p:cNvSpPr>
          <p:nvPr>
            <p:ph type="sldNum" sz="quarter" idx="4294967295"/>
          </p:nvPr>
        </p:nvSpPr>
        <p:spPr>
          <a:xfrm>
            <a:off x="6553200" y="6477000"/>
            <a:ext cx="1905000" cy="228600"/>
          </a:xfrm>
          <a:prstGeom prst="rect">
            <a:avLst/>
          </a:prstGeom>
          <a:noFill/>
        </p:spPr>
        <p:txBody>
          <a:bodyPr/>
          <a:lstStyle/>
          <a:p>
            <a:endParaRPr lang="en-GB" dirty="0"/>
          </a:p>
        </p:txBody>
      </p:sp>
      <p:sp>
        <p:nvSpPr>
          <p:cNvPr id="8196" name="Rectangle 2"/>
          <p:cNvSpPr>
            <a:spLocks noGrp="1" noChangeArrowheads="1"/>
          </p:cNvSpPr>
          <p:nvPr>
            <p:ph type="title"/>
          </p:nvPr>
        </p:nvSpPr>
        <p:spPr/>
        <p:txBody>
          <a:bodyPr>
            <a:normAutofit fontScale="90000"/>
          </a:bodyPr>
          <a:lstStyle/>
          <a:p>
            <a:pPr eaLnBrk="1" hangingPunct="1"/>
            <a:r>
              <a:rPr lang="en-GB" dirty="0" smtClean="0"/>
              <a:t>A Global </a:t>
            </a:r>
            <a:r>
              <a:rPr lang="en-GB" dirty="0" smtClean="0"/>
              <a:t>KM &amp; Innovation </a:t>
            </a:r>
            <a:r>
              <a:rPr lang="en-GB" dirty="0" smtClean="0"/>
              <a:t>Perspective</a:t>
            </a:r>
          </a:p>
        </p:txBody>
      </p:sp>
      <p:sp>
        <p:nvSpPr>
          <p:cNvPr id="8197" name="Rectangle 3"/>
          <p:cNvSpPr>
            <a:spLocks noGrp="1" noChangeArrowheads="1"/>
          </p:cNvSpPr>
          <p:nvPr>
            <p:ph type="body" idx="1"/>
          </p:nvPr>
        </p:nvSpPr>
        <p:spPr>
          <a:xfrm>
            <a:off x="1371600" y="1752600"/>
            <a:ext cx="6248400" cy="3352800"/>
          </a:xfrm>
        </p:spPr>
        <p:txBody>
          <a:bodyPr/>
          <a:lstStyle/>
          <a:p>
            <a:pPr eaLnBrk="1" hangingPunct="1">
              <a:buFontTx/>
              <a:buNone/>
            </a:pPr>
            <a:endParaRPr lang="en-GB" sz="2000" dirty="0" smtClean="0"/>
          </a:p>
          <a:p>
            <a:pPr eaLnBrk="1" hangingPunct="1"/>
            <a:r>
              <a:rPr lang="en-GB" sz="2000" dirty="0" smtClean="0">
                <a:solidFill>
                  <a:schemeClr val="tx1"/>
                </a:solidFill>
              </a:rPr>
              <a:t>KM &amp; Innovation </a:t>
            </a:r>
            <a:r>
              <a:rPr lang="en-GB" sz="2000" dirty="0" smtClean="0">
                <a:solidFill>
                  <a:schemeClr val="tx1"/>
                </a:solidFill>
              </a:rPr>
              <a:t>in the Global Knowledge Economy</a:t>
            </a:r>
          </a:p>
          <a:p>
            <a:pPr eaLnBrk="1" hangingPunct="1"/>
            <a:r>
              <a:rPr lang="en-GB" sz="2000" dirty="0" smtClean="0">
                <a:solidFill>
                  <a:srgbClr val="FF0000"/>
                </a:solidFill>
              </a:rPr>
              <a:t>KM &amp; Innovation &amp; the </a:t>
            </a:r>
            <a:r>
              <a:rPr lang="en-GB" sz="2000" dirty="0" smtClean="0">
                <a:solidFill>
                  <a:srgbClr val="FF0000"/>
                </a:solidFill>
              </a:rPr>
              <a:t>Europe 2020 Vision</a:t>
            </a:r>
          </a:p>
          <a:p>
            <a:pPr eaLnBrk="1" hangingPunct="1"/>
            <a:r>
              <a:rPr lang="en-GB" sz="2000" dirty="0" smtClean="0">
                <a:solidFill>
                  <a:schemeClr val="tx1"/>
                </a:solidFill>
              </a:rPr>
              <a:t>KM &amp; Innovation </a:t>
            </a:r>
            <a:r>
              <a:rPr lang="en-GB" sz="2000" dirty="0" smtClean="0">
                <a:solidFill>
                  <a:schemeClr val="tx1"/>
                </a:solidFill>
              </a:rPr>
              <a:t>and UK Government Strategy</a:t>
            </a:r>
          </a:p>
          <a:p>
            <a:pPr eaLnBrk="1" hangingPunct="1"/>
            <a:r>
              <a:rPr lang="en-GB" sz="2000" dirty="0" smtClean="0">
                <a:solidFill>
                  <a:schemeClr val="tx1"/>
                </a:solidFill>
              </a:rPr>
              <a:t>Social KM  </a:t>
            </a:r>
          </a:p>
          <a:p>
            <a:pPr eaLnBrk="1" hangingPunct="1"/>
            <a:r>
              <a:rPr lang="en-GB" sz="2000" dirty="0" smtClean="0">
                <a:solidFill>
                  <a:schemeClr val="tx1"/>
                </a:solidFill>
              </a:rPr>
              <a:t>Emerging Global </a:t>
            </a:r>
            <a:r>
              <a:rPr lang="en-GB" sz="2000" dirty="0" smtClean="0">
                <a:solidFill>
                  <a:schemeClr val="tx1"/>
                </a:solidFill>
              </a:rPr>
              <a:t>KM &amp; Innovation </a:t>
            </a:r>
            <a:r>
              <a:rPr lang="en-GB" sz="2000" dirty="0" smtClean="0">
                <a:solidFill>
                  <a:schemeClr val="tx1"/>
                </a:solidFill>
              </a:rPr>
              <a:t>Trends</a:t>
            </a:r>
          </a:p>
          <a:p>
            <a:pPr eaLnBrk="1" hangingPunct="1"/>
            <a:endParaRPr lang="en-GB" sz="2000" dirty="0" smtClean="0"/>
          </a:p>
          <a:p>
            <a:pPr eaLnBrk="1" hangingPunct="1">
              <a:buFontTx/>
              <a:buNone/>
            </a:pPr>
            <a:endParaRPr lang="en-GB" sz="2000" dirty="0" smtClean="0"/>
          </a:p>
          <a:p>
            <a:pPr eaLnBrk="1" hangingPunct="1"/>
            <a:endParaRPr lang="en-GB" sz="2000" dirty="0" smtClean="0"/>
          </a:p>
        </p:txBody>
      </p:sp>
    </p:spTree>
    <p:extLst>
      <p:ext uri="{BB962C8B-B14F-4D97-AF65-F5344CB8AC3E}">
        <p14:creationId xmlns:p14="http://schemas.microsoft.com/office/powerpoint/2010/main" val="349446051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4"/>
          <p:cNvSpPr>
            <a:spLocks noGrp="1"/>
          </p:cNvSpPr>
          <p:nvPr>
            <p:ph type="ftr" sz="quarter" idx="4294967295"/>
          </p:nvPr>
        </p:nvSpPr>
        <p:spPr>
          <a:xfrm>
            <a:off x="3124200" y="6019800"/>
            <a:ext cx="2895600" cy="685800"/>
          </a:xfrm>
          <a:prstGeom prst="rect">
            <a:avLst/>
          </a:prstGeom>
          <a:noFill/>
        </p:spPr>
        <p:txBody>
          <a:bodyPr/>
          <a:lstStyle/>
          <a:p>
            <a:endParaRPr lang="en-GB" dirty="0"/>
          </a:p>
          <a:p>
            <a:endParaRPr lang="en-GB" dirty="0"/>
          </a:p>
          <a:p>
            <a:endParaRPr lang="en-GB" dirty="0"/>
          </a:p>
        </p:txBody>
      </p:sp>
      <p:sp>
        <p:nvSpPr>
          <p:cNvPr id="7171" name="Slide Number Placeholder 5"/>
          <p:cNvSpPr>
            <a:spLocks noGrp="1"/>
          </p:cNvSpPr>
          <p:nvPr>
            <p:ph type="sldNum" sz="quarter" idx="4294967295"/>
          </p:nvPr>
        </p:nvSpPr>
        <p:spPr>
          <a:xfrm>
            <a:off x="6553200" y="6477000"/>
            <a:ext cx="1905000" cy="228600"/>
          </a:xfrm>
          <a:prstGeom prst="rect">
            <a:avLst/>
          </a:prstGeom>
          <a:noFill/>
        </p:spPr>
        <p:txBody>
          <a:bodyPr/>
          <a:lstStyle/>
          <a:p>
            <a:endParaRPr lang="en-GB" dirty="0"/>
          </a:p>
        </p:txBody>
      </p:sp>
      <p:sp>
        <p:nvSpPr>
          <p:cNvPr id="7172" name="Rectangle 2"/>
          <p:cNvSpPr>
            <a:spLocks noGrp="1" noChangeArrowheads="1"/>
          </p:cNvSpPr>
          <p:nvPr>
            <p:ph type="title"/>
          </p:nvPr>
        </p:nvSpPr>
        <p:spPr/>
        <p:txBody>
          <a:bodyPr/>
          <a:lstStyle/>
          <a:p>
            <a:pPr eaLnBrk="1" hangingPunct="1"/>
            <a:r>
              <a:rPr lang="en-GB" sz="3200" dirty="0" smtClean="0"/>
              <a:t>Knowledge Associates Cambridge Ltd</a:t>
            </a:r>
            <a:endParaRPr lang="en-GB" sz="3200" dirty="0" smtClean="0"/>
          </a:p>
        </p:txBody>
      </p:sp>
      <p:pic>
        <p:nvPicPr>
          <p:cNvPr id="5" name="Content Placeholder 4"/>
          <p:cNvPicPr>
            <a:picLocks noGrp="1" noChangeAspect="1"/>
          </p:cNvPicPr>
          <p:nvPr>
            <p:ph idx="1"/>
          </p:nvPr>
        </p:nvPicPr>
        <p:blipFill>
          <a:blip r:embed="rId3"/>
          <a:srcRect t="22502" b="22502"/>
          <a:stretch>
            <a:fillRect/>
          </a:stretch>
        </p:blipFill>
        <p:spPr>
          <a:xfrm>
            <a:off x="10134600" y="1828800"/>
            <a:ext cx="1371600" cy="2285999"/>
          </a:xfrm>
        </p:spPr>
      </p:pic>
      <p:sp>
        <p:nvSpPr>
          <p:cNvPr id="7" name="TextBox 6"/>
          <p:cNvSpPr txBox="1"/>
          <p:nvPr/>
        </p:nvSpPr>
        <p:spPr>
          <a:xfrm>
            <a:off x="2971800" y="5334000"/>
            <a:ext cx="2981818" cy="369332"/>
          </a:xfrm>
          <a:prstGeom prst="rect">
            <a:avLst/>
          </a:prstGeom>
          <a:noFill/>
        </p:spPr>
        <p:txBody>
          <a:bodyPr wrap="none" rtlCol="0">
            <a:spAutoFit/>
          </a:bodyPr>
          <a:lstStyle/>
          <a:p>
            <a:r>
              <a:rPr lang="en-US" dirty="0" smtClean="0"/>
              <a:t>King’s College, Cambridge, UK</a:t>
            </a:r>
            <a:endParaRPr lang="en-US" dirty="0"/>
          </a:p>
        </p:txBody>
      </p:sp>
      <p:pic>
        <p:nvPicPr>
          <p:cNvPr id="8" name="Picture 7"/>
          <p:cNvPicPr>
            <a:picLocks noChangeAspect="1"/>
          </p:cNvPicPr>
          <p:nvPr/>
        </p:nvPicPr>
        <p:blipFill>
          <a:blip r:embed="rId4"/>
          <a:stretch>
            <a:fillRect/>
          </a:stretch>
        </p:blipFill>
        <p:spPr>
          <a:xfrm>
            <a:off x="2133600" y="1524000"/>
            <a:ext cx="4419600" cy="3352800"/>
          </a:xfrm>
          <a:prstGeom prst="rect">
            <a:avLst/>
          </a:prstGeom>
        </p:spPr>
      </p:pic>
    </p:spTree>
    <p:extLst>
      <p:ext uri="{BB962C8B-B14F-4D97-AF65-F5344CB8AC3E}">
        <p14:creationId xmlns:p14="http://schemas.microsoft.com/office/powerpoint/2010/main" val="38357703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Footer Placeholder 3"/>
          <p:cNvSpPr>
            <a:spLocks noGrp="1"/>
          </p:cNvSpPr>
          <p:nvPr>
            <p:ph type="ftr" sz="quarter" idx="11"/>
          </p:nvPr>
        </p:nvSpPr>
        <p:spPr>
          <a:noFill/>
        </p:spPr>
        <p:txBody>
          <a:bodyPr/>
          <a:lstStyle/>
          <a:p>
            <a:endParaRPr lang="en-GB" dirty="0"/>
          </a:p>
          <a:p>
            <a:endParaRPr lang="en-GB" dirty="0"/>
          </a:p>
          <a:p>
            <a:endParaRPr lang="en-GB" dirty="0"/>
          </a:p>
        </p:txBody>
      </p:sp>
      <p:sp>
        <p:nvSpPr>
          <p:cNvPr id="19459" name="Slide Number Placeholder 4"/>
          <p:cNvSpPr>
            <a:spLocks noGrp="1"/>
          </p:cNvSpPr>
          <p:nvPr>
            <p:ph type="sldNum" sz="quarter" idx="12"/>
          </p:nvPr>
        </p:nvSpPr>
        <p:spPr>
          <a:noFill/>
        </p:spPr>
        <p:txBody>
          <a:bodyPr/>
          <a:lstStyle/>
          <a:p>
            <a:endParaRPr lang="en-GB" dirty="0"/>
          </a:p>
        </p:txBody>
      </p:sp>
      <p:sp>
        <p:nvSpPr>
          <p:cNvPr id="19460" name="Rectangle 2"/>
          <p:cNvSpPr>
            <a:spLocks noGrp="1" noChangeArrowheads="1"/>
          </p:cNvSpPr>
          <p:nvPr>
            <p:ph type="title"/>
          </p:nvPr>
        </p:nvSpPr>
        <p:spPr/>
        <p:txBody>
          <a:bodyPr>
            <a:normAutofit fontScale="90000"/>
          </a:bodyPr>
          <a:lstStyle/>
          <a:p>
            <a:pPr eaLnBrk="1" hangingPunct="1"/>
            <a:r>
              <a:rPr lang="en-GB" dirty="0" smtClean="0"/>
              <a:t>European Commission Knowledge </a:t>
            </a:r>
            <a:r>
              <a:rPr lang="en-GB" dirty="0" smtClean="0"/>
              <a:t>Asset Framework</a:t>
            </a:r>
            <a:endParaRPr lang="en-GB" sz="1200" b="1" dirty="0" smtClean="0"/>
          </a:p>
        </p:txBody>
      </p:sp>
      <p:pic>
        <p:nvPicPr>
          <p:cNvPr id="19461" name="Picture 3"/>
          <p:cNvPicPr>
            <a:picLocks noChangeArrowheads="1"/>
          </p:cNvPicPr>
          <p:nvPr/>
        </p:nvPicPr>
        <p:blipFill>
          <a:blip r:embed="rId3" cstate="print"/>
          <a:srcRect/>
          <a:stretch>
            <a:fillRect/>
          </a:stretch>
        </p:blipFill>
        <p:spPr bwMode="auto">
          <a:xfrm>
            <a:off x="2057400" y="1981200"/>
            <a:ext cx="5257800" cy="3352800"/>
          </a:xfrm>
          <a:prstGeom prst="rect">
            <a:avLst/>
          </a:prstGeom>
          <a:noFill/>
          <a:ln w="9525">
            <a:noFill/>
            <a:miter lim="800000"/>
            <a:headEnd/>
            <a:tailEnd/>
          </a:ln>
        </p:spPr>
      </p:pic>
      <p:sp>
        <p:nvSpPr>
          <p:cNvPr id="19462" name="Rectangle 4"/>
          <p:cNvSpPr>
            <a:spLocks noChangeArrowheads="1"/>
          </p:cNvSpPr>
          <p:nvPr/>
        </p:nvSpPr>
        <p:spPr bwMode="auto">
          <a:xfrm>
            <a:off x="685800" y="5105400"/>
            <a:ext cx="3048000" cy="1384995"/>
          </a:xfrm>
          <a:prstGeom prst="rect">
            <a:avLst/>
          </a:prstGeom>
          <a:noFill/>
          <a:ln w="9525">
            <a:noFill/>
            <a:miter lim="800000"/>
            <a:headEnd/>
            <a:tailEnd/>
          </a:ln>
        </p:spPr>
        <p:txBody>
          <a:bodyPr>
            <a:spAutoFit/>
          </a:bodyPr>
          <a:lstStyle/>
          <a:p>
            <a:pPr algn="l" eaLnBrk="0" hangingPunct="0">
              <a:spcBef>
                <a:spcPct val="50000"/>
              </a:spcBef>
              <a:buClr>
                <a:srgbClr val="000000"/>
              </a:buClr>
              <a:buSzPct val="90000"/>
              <a:buFont typeface="Monotype Sorts" pitchFamily="2" charset="2"/>
              <a:buNone/>
            </a:pPr>
            <a:r>
              <a:rPr lang="en-GB" sz="1400" b="1" dirty="0">
                <a:solidFill>
                  <a:srgbClr val="000000"/>
                </a:solidFill>
              </a:rPr>
              <a:t>Developed by the Know-Net Consortium 1998 – 2000</a:t>
            </a:r>
          </a:p>
          <a:p>
            <a:pPr algn="l" eaLnBrk="0" hangingPunct="0">
              <a:spcBef>
                <a:spcPct val="50000"/>
              </a:spcBef>
              <a:buClr>
                <a:srgbClr val="000000"/>
              </a:buClr>
              <a:buSzPct val="90000"/>
              <a:buFont typeface="Monotype Sorts" pitchFamily="2" charset="2"/>
              <a:buNone/>
            </a:pPr>
            <a:r>
              <a:rPr lang="en-GB" sz="1400" b="1" dirty="0">
                <a:solidFill>
                  <a:srgbClr val="000000"/>
                </a:solidFill>
              </a:rPr>
              <a:t>Enhanced by Knowledge Associates </a:t>
            </a:r>
            <a:r>
              <a:rPr lang="en-GB" sz="1400" b="1" dirty="0" smtClean="0">
                <a:solidFill>
                  <a:srgbClr val="000000"/>
                </a:solidFill>
              </a:rPr>
              <a:t>2001-2012</a:t>
            </a:r>
            <a:endParaRPr lang="en-GB" sz="1400" b="1" dirty="0">
              <a:solidFill>
                <a:srgbClr val="000000"/>
              </a:solidFill>
            </a:endParaRPr>
          </a:p>
          <a:p>
            <a:pPr algn="l" eaLnBrk="0" hangingPunct="0">
              <a:spcBef>
                <a:spcPct val="50000"/>
              </a:spcBef>
              <a:buClr>
                <a:srgbClr val="000000"/>
              </a:buClr>
              <a:buSzPct val="90000"/>
              <a:buFont typeface="Monotype Sorts" pitchFamily="2" charset="2"/>
              <a:buNone/>
            </a:pPr>
            <a:endParaRPr lang="en-GB" sz="1400" b="1" dirty="0">
              <a:solidFill>
                <a:srgbClr val="000000"/>
              </a:solidFill>
            </a:endParaRPr>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2"/>
          <p:cNvSpPr>
            <a:spLocks noGrp="1"/>
          </p:cNvSpPr>
          <p:nvPr>
            <p:ph type="ftr" sz="quarter" idx="11"/>
          </p:nvPr>
        </p:nvSpPr>
        <p:spPr>
          <a:noFill/>
        </p:spPr>
        <p:txBody>
          <a:bodyPr/>
          <a:lstStyle/>
          <a:p>
            <a:endParaRPr lang="en-GB" dirty="0"/>
          </a:p>
          <a:p>
            <a:endParaRPr lang="en-GB" dirty="0"/>
          </a:p>
        </p:txBody>
      </p:sp>
      <p:sp>
        <p:nvSpPr>
          <p:cNvPr id="20483" name="Slide Number Placeholder 3"/>
          <p:cNvSpPr>
            <a:spLocks noGrp="1"/>
          </p:cNvSpPr>
          <p:nvPr>
            <p:ph type="sldNum" sz="quarter" idx="12"/>
          </p:nvPr>
        </p:nvSpPr>
        <p:spPr>
          <a:noFill/>
        </p:spPr>
        <p:txBody>
          <a:bodyPr/>
          <a:lstStyle/>
          <a:p>
            <a:endParaRPr lang="en-GB" dirty="0"/>
          </a:p>
        </p:txBody>
      </p:sp>
      <p:pic>
        <p:nvPicPr>
          <p:cNvPr id="20484" name="Picture 2"/>
          <p:cNvPicPr>
            <a:picLocks noChangeArrowheads="1"/>
          </p:cNvPicPr>
          <p:nvPr/>
        </p:nvPicPr>
        <p:blipFill>
          <a:blip r:embed="rId3" cstate="print"/>
          <a:srcRect/>
          <a:stretch>
            <a:fillRect/>
          </a:stretch>
        </p:blipFill>
        <p:spPr bwMode="auto">
          <a:xfrm>
            <a:off x="2057400" y="1371600"/>
            <a:ext cx="5105400" cy="33528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Footer Placeholder 5"/>
          <p:cNvSpPr>
            <a:spLocks noGrp="1"/>
          </p:cNvSpPr>
          <p:nvPr>
            <p:ph type="ftr" sz="quarter" idx="11"/>
          </p:nvPr>
        </p:nvSpPr>
        <p:spPr>
          <a:noFill/>
        </p:spPr>
        <p:txBody>
          <a:bodyPr/>
          <a:lstStyle/>
          <a:p>
            <a:endParaRPr lang="en-GB" dirty="0"/>
          </a:p>
          <a:p>
            <a:endParaRPr lang="en-GB" dirty="0"/>
          </a:p>
          <a:p>
            <a:endParaRPr lang="en-GB" dirty="0"/>
          </a:p>
        </p:txBody>
      </p:sp>
      <p:sp>
        <p:nvSpPr>
          <p:cNvPr id="1028" name="Slide Number Placeholder 6"/>
          <p:cNvSpPr>
            <a:spLocks noGrp="1"/>
          </p:cNvSpPr>
          <p:nvPr>
            <p:ph type="sldNum" sz="quarter" idx="12"/>
          </p:nvPr>
        </p:nvSpPr>
        <p:spPr>
          <a:noFill/>
        </p:spPr>
        <p:txBody>
          <a:bodyPr/>
          <a:lstStyle/>
          <a:p>
            <a:endParaRPr lang="en-GB" dirty="0"/>
          </a:p>
        </p:txBody>
      </p:sp>
      <p:sp>
        <p:nvSpPr>
          <p:cNvPr id="1029" name="Rectangle 2"/>
          <p:cNvSpPr>
            <a:spLocks noGrp="1" noChangeArrowheads="1"/>
          </p:cNvSpPr>
          <p:nvPr>
            <p:ph type="title"/>
          </p:nvPr>
        </p:nvSpPr>
        <p:spPr>
          <a:xfrm>
            <a:off x="685800" y="533400"/>
            <a:ext cx="7772400" cy="762000"/>
          </a:xfrm>
        </p:spPr>
        <p:txBody>
          <a:bodyPr>
            <a:normAutofit/>
          </a:bodyPr>
          <a:lstStyle/>
          <a:p>
            <a:pPr eaLnBrk="1" hangingPunct="1"/>
            <a:r>
              <a:rPr lang="en-GB" sz="3600" dirty="0" smtClean="0"/>
              <a:t>Knowledge Asset Management</a:t>
            </a:r>
          </a:p>
        </p:txBody>
      </p:sp>
      <p:sp>
        <p:nvSpPr>
          <p:cNvPr id="1030" name="Rectangle 3"/>
          <p:cNvSpPr>
            <a:spLocks noGrp="1" noChangeArrowheads="1"/>
          </p:cNvSpPr>
          <p:nvPr>
            <p:ph type="body" sz="half" idx="1"/>
          </p:nvPr>
        </p:nvSpPr>
        <p:spPr>
          <a:xfrm flipH="1">
            <a:off x="1258888" y="1752600"/>
            <a:ext cx="112712" cy="4038600"/>
          </a:xfrm>
        </p:spPr>
        <p:txBody>
          <a:bodyPr/>
          <a:lstStyle/>
          <a:p>
            <a:pPr eaLnBrk="1" hangingPunct="1">
              <a:buFontTx/>
              <a:buNone/>
            </a:pPr>
            <a:endParaRPr lang="en-GB" sz="2800" smtClean="0"/>
          </a:p>
          <a:p>
            <a:pPr eaLnBrk="1" hangingPunct="1">
              <a:buFontTx/>
              <a:buNone/>
            </a:pPr>
            <a:r>
              <a:rPr lang="en-GB" sz="2000" smtClean="0"/>
              <a:t>     </a:t>
            </a:r>
            <a:endParaRPr lang="en-GB" sz="1600" smtClean="0"/>
          </a:p>
          <a:p>
            <a:pPr eaLnBrk="1" hangingPunct="1">
              <a:buFontTx/>
              <a:buNone/>
            </a:pPr>
            <a:r>
              <a:rPr lang="en-GB" sz="1600" smtClean="0"/>
              <a:t>	 </a:t>
            </a:r>
          </a:p>
        </p:txBody>
      </p:sp>
      <p:graphicFrame>
        <p:nvGraphicFramePr>
          <p:cNvPr id="1026" name="Object 4"/>
          <p:cNvGraphicFramePr>
            <a:graphicFrameLocks noGrp="1" noChangeAspect="1"/>
          </p:cNvGraphicFramePr>
          <p:nvPr>
            <p:ph type="clipArt" sz="half" idx="2"/>
          </p:nvPr>
        </p:nvGraphicFramePr>
        <p:xfrm>
          <a:off x="3059113" y="1628775"/>
          <a:ext cx="2681287" cy="4038600"/>
        </p:xfrm>
        <a:graphic>
          <a:graphicData uri="http://schemas.openxmlformats.org/presentationml/2006/ole">
            <mc:AlternateContent xmlns:mc="http://schemas.openxmlformats.org/markup-compatibility/2006">
              <mc:Choice xmlns:v="urn:schemas-microsoft-com:vml" Requires="v">
                <p:oleObj spid="_x0000_s1033" name="Image" r:id="rId4" imgW="3161905" imgH="4761905" progId="PSP6.Image">
                  <p:embed/>
                </p:oleObj>
              </mc:Choice>
              <mc:Fallback>
                <p:oleObj name="Image" r:id="rId4" imgW="3161905" imgH="4761905" progId="PSP6.Image">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59113" y="1628775"/>
                        <a:ext cx="2681287" cy="403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ooter Placeholder 6"/>
          <p:cNvSpPr>
            <a:spLocks noGrp="1"/>
          </p:cNvSpPr>
          <p:nvPr>
            <p:ph type="ftr" sz="quarter" idx="11"/>
          </p:nvPr>
        </p:nvSpPr>
        <p:spPr>
          <a:noFill/>
        </p:spPr>
        <p:txBody>
          <a:bodyPr/>
          <a:lstStyle/>
          <a:p>
            <a:endParaRPr lang="en-GB" dirty="0"/>
          </a:p>
          <a:p>
            <a:endParaRPr lang="en-GB" dirty="0"/>
          </a:p>
          <a:p>
            <a:endParaRPr lang="en-GB" dirty="0"/>
          </a:p>
        </p:txBody>
      </p:sp>
      <p:sp>
        <p:nvSpPr>
          <p:cNvPr id="21507" name="Slide Number Placeholder 7"/>
          <p:cNvSpPr>
            <a:spLocks noGrp="1"/>
          </p:cNvSpPr>
          <p:nvPr>
            <p:ph type="sldNum" sz="quarter" idx="12"/>
          </p:nvPr>
        </p:nvSpPr>
        <p:spPr>
          <a:noFill/>
        </p:spPr>
        <p:txBody>
          <a:bodyPr/>
          <a:lstStyle/>
          <a:p>
            <a:endParaRPr lang="en-GB" dirty="0"/>
          </a:p>
        </p:txBody>
      </p:sp>
      <p:sp>
        <p:nvSpPr>
          <p:cNvPr id="21508" name="Rectangle 2"/>
          <p:cNvSpPr>
            <a:spLocks noGrp="1" noChangeArrowheads="1"/>
          </p:cNvSpPr>
          <p:nvPr>
            <p:ph type="title"/>
          </p:nvPr>
        </p:nvSpPr>
        <p:spPr>
          <a:xfrm>
            <a:off x="611188" y="549275"/>
            <a:ext cx="7772400" cy="762000"/>
          </a:xfrm>
        </p:spPr>
        <p:txBody>
          <a:bodyPr>
            <a:normAutofit fontScale="90000"/>
          </a:bodyPr>
          <a:lstStyle/>
          <a:p>
            <a:pPr eaLnBrk="1" hangingPunct="1"/>
            <a:r>
              <a:rPr lang="en-GB" smtClean="0"/>
              <a:t>KM Framework – European Perspective  </a:t>
            </a:r>
          </a:p>
        </p:txBody>
      </p:sp>
      <p:sp>
        <p:nvSpPr>
          <p:cNvPr id="21509" name="Rectangle 3"/>
          <p:cNvSpPr>
            <a:spLocks noGrp="1" noChangeArrowheads="1"/>
          </p:cNvSpPr>
          <p:nvPr>
            <p:ph type="body" sz="half" idx="1"/>
          </p:nvPr>
        </p:nvSpPr>
        <p:spPr/>
        <p:txBody>
          <a:bodyPr/>
          <a:lstStyle/>
          <a:p>
            <a:pPr eaLnBrk="1" hangingPunct="1">
              <a:buFontTx/>
              <a:buNone/>
            </a:pPr>
            <a:endParaRPr lang="en-GB" sz="1800" b="1" smtClean="0"/>
          </a:p>
          <a:p>
            <a:pPr lvl="1" eaLnBrk="1" hangingPunct="1"/>
            <a:endParaRPr lang="en-GB" sz="1600" smtClean="0">
              <a:solidFill>
                <a:srgbClr val="CCCCFF"/>
              </a:solidFill>
            </a:endParaRPr>
          </a:p>
          <a:p>
            <a:pPr eaLnBrk="1" hangingPunct="1"/>
            <a:endParaRPr lang="en-GB" sz="1800" smtClean="0">
              <a:solidFill>
                <a:srgbClr val="CCCCFF"/>
              </a:solidFill>
            </a:endParaRPr>
          </a:p>
          <a:p>
            <a:pPr eaLnBrk="1" hangingPunct="1">
              <a:buFontTx/>
              <a:buNone/>
            </a:pPr>
            <a:endParaRPr lang="en-GB" sz="1800" smtClean="0"/>
          </a:p>
          <a:p>
            <a:pPr eaLnBrk="1" hangingPunct="1"/>
            <a:endParaRPr lang="en-GB" sz="1800" smtClean="0"/>
          </a:p>
        </p:txBody>
      </p:sp>
      <p:pic>
        <p:nvPicPr>
          <p:cNvPr id="21510" name="Picture 8"/>
          <p:cNvPicPr>
            <a:picLocks noGrp="1" noChangeAspect="1" noChangeArrowheads="1"/>
          </p:cNvPicPr>
          <p:nvPr>
            <p:ph sz="quarter" idx="3"/>
          </p:nvPr>
        </p:nvPicPr>
        <p:blipFill>
          <a:blip r:embed="rId3" cstate="print"/>
          <a:srcRect/>
          <a:stretch>
            <a:fillRect/>
          </a:stretch>
        </p:blipFill>
        <p:spPr>
          <a:xfrm>
            <a:off x="1143000" y="1600200"/>
            <a:ext cx="7056437" cy="4306887"/>
          </a:xfrm>
        </p:spPr>
      </p:pic>
      <p:sp>
        <p:nvSpPr>
          <p:cNvPr id="21511" name="Rectangle 9"/>
          <p:cNvSpPr>
            <a:spLocks noGrp="1" noChangeArrowheads="1"/>
          </p:cNvSpPr>
          <p:nvPr>
            <p:ph sz="quarter" idx="2"/>
          </p:nvPr>
        </p:nvSpPr>
        <p:spPr/>
        <p:txBody>
          <a:bodyPr/>
          <a:lstStyle/>
          <a:p>
            <a:pPr eaLnBrk="1" hangingPunct="1"/>
            <a:endParaRPr lang="en-US" sz="1700" smtClean="0"/>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Footer Placeholder 5"/>
          <p:cNvSpPr>
            <a:spLocks noGrp="1"/>
          </p:cNvSpPr>
          <p:nvPr>
            <p:ph type="ftr" sz="quarter" idx="11"/>
          </p:nvPr>
        </p:nvSpPr>
        <p:spPr>
          <a:noFill/>
        </p:spPr>
        <p:txBody>
          <a:bodyPr/>
          <a:lstStyle/>
          <a:p>
            <a:endParaRPr lang="en-GB" dirty="0"/>
          </a:p>
          <a:p>
            <a:endParaRPr lang="en-GB" dirty="0"/>
          </a:p>
          <a:p>
            <a:endParaRPr lang="en-GB" dirty="0"/>
          </a:p>
        </p:txBody>
      </p:sp>
      <p:sp>
        <p:nvSpPr>
          <p:cNvPr id="23555" name="Slide Number Placeholder 6"/>
          <p:cNvSpPr>
            <a:spLocks noGrp="1"/>
          </p:cNvSpPr>
          <p:nvPr>
            <p:ph type="sldNum" sz="quarter" idx="12"/>
          </p:nvPr>
        </p:nvSpPr>
        <p:spPr>
          <a:noFill/>
        </p:spPr>
        <p:txBody>
          <a:bodyPr/>
          <a:lstStyle/>
          <a:p>
            <a:endParaRPr lang="en-GB" dirty="0"/>
          </a:p>
        </p:txBody>
      </p:sp>
      <p:sp>
        <p:nvSpPr>
          <p:cNvPr id="23556" name="Rectangle 2"/>
          <p:cNvSpPr>
            <a:spLocks noGrp="1" noChangeArrowheads="1"/>
          </p:cNvSpPr>
          <p:nvPr>
            <p:ph type="title"/>
          </p:nvPr>
        </p:nvSpPr>
        <p:spPr/>
        <p:txBody>
          <a:bodyPr/>
          <a:lstStyle/>
          <a:p>
            <a:pPr eaLnBrk="1" hangingPunct="1"/>
            <a:r>
              <a:rPr lang="en-GB" sz="3200" smtClean="0"/>
              <a:t>   </a:t>
            </a:r>
          </a:p>
        </p:txBody>
      </p:sp>
      <p:sp>
        <p:nvSpPr>
          <p:cNvPr id="23557" name="Rectangle 3"/>
          <p:cNvSpPr>
            <a:spLocks noGrp="1" noChangeArrowheads="1"/>
          </p:cNvSpPr>
          <p:nvPr>
            <p:ph type="body" sz="half" idx="1"/>
          </p:nvPr>
        </p:nvSpPr>
        <p:spPr/>
        <p:txBody>
          <a:bodyPr/>
          <a:lstStyle/>
          <a:p>
            <a:pPr eaLnBrk="1" hangingPunct="1">
              <a:buFontTx/>
              <a:buNone/>
            </a:pPr>
            <a:endParaRPr lang="en-GB" sz="1800" b="1" smtClean="0"/>
          </a:p>
          <a:p>
            <a:pPr lvl="1" eaLnBrk="1" hangingPunct="1"/>
            <a:endParaRPr lang="en-GB" sz="1600" smtClean="0">
              <a:solidFill>
                <a:srgbClr val="CCCCFF"/>
              </a:solidFill>
            </a:endParaRPr>
          </a:p>
          <a:p>
            <a:pPr eaLnBrk="1" hangingPunct="1"/>
            <a:endParaRPr lang="en-GB" sz="1800" smtClean="0">
              <a:solidFill>
                <a:srgbClr val="CCCCFF"/>
              </a:solidFill>
            </a:endParaRPr>
          </a:p>
          <a:p>
            <a:pPr eaLnBrk="1" hangingPunct="1">
              <a:buFontTx/>
              <a:buNone/>
            </a:pPr>
            <a:endParaRPr lang="en-GB" sz="1800" smtClean="0"/>
          </a:p>
          <a:p>
            <a:pPr eaLnBrk="1" hangingPunct="1"/>
            <a:endParaRPr lang="en-GB" sz="1800" smtClean="0"/>
          </a:p>
        </p:txBody>
      </p:sp>
      <p:sp>
        <p:nvSpPr>
          <p:cNvPr id="23558" name="Text Box 5"/>
          <p:cNvSpPr txBox="1">
            <a:spLocks noChangeArrowheads="1"/>
          </p:cNvSpPr>
          <p:nvPr/>
        </p:nvSpPr>
        <p:spPr bwMode="auto">
          <a:xfrm>
            <a:off x="3073400" y="282575"/>
            <a:ext cx="2533650" cy="641350"/>
          </a:xfrm>
          <a:prstGeom prst="rect">
            <a:avLst/>
          </a:prstGeom>
          <a:noFill/>
          <a:ln w="9525">
            <a:noFill/>
            <a:miter lim="800000"/>
            <a:headEnd/>
            <a:tailEnd/>
          </a:ln>
        </p:spPr>
        <p:txBody>
          <a:bodyPr wrap="none">
            <a:spAutoFit/>
          </a:bodyPr>
          <a:lstStyle/>
          <a:p>
            <a:r>
              <a:rPr lang="en-GB" sz="3600"/>
              <a:t>Europe 2020</a:t>
            </a:r>
          </a:p>
        </p:txBody>
      </p:sp>
      <p:pic>
        <p:nvPicPr>
          <p:cNvPr id="23559" name="Picture 6"/>
          <p:cNvPicPr>
            <a:picLocks noGrp="1" noChangeAspect="1" noChangeArrowheads="1"/>
          </p:cNvPicPr>
          <p:nvPr>
            <p:ph sz="half" idx="2"/>
          </p:nvPr>
        </p:nvPicPr>
        <p:blipFill>
          <a:blip r:embed="rId3" cstate="print"/>
          <a:srcRect/>
          <a:stretch>
            <a:fillRect/>
          </a:stretch>
        </p:blipFill>
        <p:spPr>
          <a:xfrm>
            <a:off x="1547813" y="1052513"/>
            <a:ext cx="5761037" cy="4759325"/>
          </a:xfrm>
        </p:spPr>
      </p:pic>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Footer Placeholder 4"/>
          <p:cNvSpPr>
            <a:spLocks noGrp="1"/>
          </p:cNvSpPr>
          <p:nvPr>
            <p:ph type="ftr" sz="quarter" idx="4294967295"/>
          </p:nvPr>
        </p:nvSpPr>
        <p:spPr>
          <a:xfrm>
            <a:off x="3124200" y="6019800"/>
            <a:ext cx="2895600" cy="685800"/>
          </a:xfrm>
          <a:prstGeom prst="rect">
            <a:avLst/>
          </a:prstGeom>
          <a:noFill/>
        </p:spPr>
        <p:txBody>
          <a:bodyPr/>
          <a:lstStyle/>
          <a:p>
            <a:endParaRPr lang="en-GB" dirty="0"/>
          </a:p>
          <a:p>
            <a:endParaRPr lang="en-GB" dirty="0"/>
          </a:p>
          <a:p>
            <a:endParaRPr lang="en-GB" dirty="0"/>
          </a:p>
        </p:txBody>
      </p:sp>
      <p:sp>
        <p:nvSpPr>
          <p:cNvPr id="25603" name="Slide Number Placeholder 5"/>
          <p:cNvSpPr>
            <a:spLocks noGrp="1"/>
          </p:cNvSpPr>
          <p:nvPr>
            <p:ph type="sldNum" sz="quarter" idx="4294967295"/>
          </p:nvPr>
        </p:nvSpPr>
        <p:spPr>
          <a:xfrm>
            <a:off x="6553200" y="6477000"/>
            <a:ext cx="1905000" cy="228600"/>
          </a:xfrm>
          <a:prstGeom prst="rect">
            <a:avLst/>
          </a:prstGeom>
          <a:noFill/>
        </p:spPr>
        <p:txBody>
          <a:bodyPr/>
          <a:lstStyle/>
          <a:p>
            <a:endParaRPr lang="en-GB" dirty="0"/>
          </a:p>
        </p:txBody>
      </p:sp>
      <p:sp>
        <p:nvSpPr>
          <p:cNvPr id="25604" name="Rectangle 2"/>
          <p:cNvSpPr>
            <a:spLocks noGrp="1" noChangeArrowheads="1"/>
          </p:cNvSpPr>
          <p:nvPr>
            <p:ph type="title"/>
          </p:nvPr>
        </p:nvSpPr>
        <p:spPr/>
        <p:txBody>
          <a:bodyPr/>
          <a:lstStyle/>
          <a:p>
            <a:pPr eaLnBrk="1" hangingPunct="1"/>
            <a:r>
              <a:rPr lang="en-GB" sz="3200" smtClean="0"/>
              <a:t>KM 2020 Vision</a:t>
            </a:r>
            <a:br>
              <a:rPr lang="en-GB" sz="3200" smtClean="0"/>
            </a:br>
            <a:r>
              <a:rPr lang="en-GB" sz="3200" smtClean="0"/>
              <a:t>7 Flagships</a:t>
            </a:r>
          </a:p>
        </p:txBody>
      </p:sp>
      <p:sp>
        <p:nvSpPr>
          <p:cNvPr id="25605" name="Rectangle 3"/>
          <p:cNvSpPr>
            <a:spLocks noGrp="1" noChangeArrowheads="1"/>
          </p:cNvSpPr>
          <p:nvPr>
            <p:ph type="body" idx="1"/>
          </p:nvPr>
        </p:nvSpPr>
        <p:spPr>
          <a:xfrm>
            <a:off x="1371600" y="1752600"/>
            <a:ext cx="6248400" cy="3352800"/>
          </a:xfrm>
        </p:spPr>
        <p:txBody>
          <a:bodyPr/>
          <a:lstStyle/>
          <a:p>
            <a:pPr eaLnBrk="1" hangingPunct="1">
              <a:buFontTx/>
              <a:buNone/>
            </a:pPr>
            <a:endParaRPr lang="en-GB" sz="2000" smtClean="0"/>
          </a:p>
          <a:p>
            <a:pPr eaLnBrk="1" hangingPunct="1"/>
            <a:r>
              <a:rPr lang="en-GB" sz="2000" smtClean="0"/>
              <a:t>Innovation Union</a:t>
            </a:r>
          </a:p>
          <a:p>
            <a:pPr eaLnBrk="1" hangingPunct="1"/>
            <a:r>
              <a:rPr lang="en-GB" sz="2000" smtClean="0"/>
              <a:t>Youth on the move </a:t>
            </a:r>
          </a:p>
          <a:p>
            <a:pPr eaLnBrk="1" hangingPunct="1"/>
            <a:r>
              <a:rPr lang="en-GB" sz="2000" smtClean="0"/>
              <a:t>A digital agenda for Europe</a:t>
            </a:r>
          </a:p>
          <a:p>
            <a:pPr eaLnBrk="1" hangingPunct="1"/>
            <a:r>
              <a:rPr lang="en-GB" sz="2000" smtClean="0"/>
              <a:t>Resource efficient Europe</a:t>
            </a:r>
          </a:p>
          <a:p>
            <a:pPr eaLnBrk="1" hangingPunct="1"/>
            <a:r>
              <a:rPr lang="en-GB" sz="2000" smtClean="0"/>
              <a:t>An industrial policy for the globalisation era</a:t>
            </a:r>
          </a:p>
          <a:p>
            <a:pPr eaLnBrk="1" hangingPunct="1"/>
            <a:r>
              <a:rPr lang="en-GB" sz="2000" smtClean="0"/>
              <a:t>An agenda for new skills and jobs</a:t>
            </a:r>
          </a:p>
          <a:p>
            <a:pPr eaLnBrk="1" hangingPunct="1"/>
            <a:r>
              <a:rPr lang="en-GB" sz="2000" smtClean="0"/>
              <a:t>European platform against poverty</a:t>
            </a:r>
            <a:endParaRPr lang="en-GB" sz="2000" smtClean="0">
              <a:solidFill>
                <a:schemeClr val="folHlink"/>
              </a:solidFill>
            </a:endParaRPr>
          </a:p>
          <a:p>
            <a:pPr eaLnBrk="1" hangingPunct="1"/>
            <a:endParaRPr lang="en-GB" sz="2000" smtClean="0">
              <a:solidFill>
                <a:schemeClr val="folHlink"/>
              </a:solidFill>
            </a:endParaRPr>
          </a:p>
          <a:p>
            <a:pPr eaLnBrk="1" hangingPunct="1">
              <a:buFontTx/>
              <a:buNone/>
            </a:pPr>
            <a:endParaRPr lang="en-GB" sz="2000" smtClean="0"/>
          </a:p>
          <a:p>
            <a:pPr eaLnBrk="1" hangingPunct="1"/>
            <a:endParaRPr lang="en-GB" sz="2000" smtClean="0"/>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ooter Placeholder 5"/>
          <p:cNvSpPr>
            <a:spLocks noGrp="1"/>
          </p:cNvSpPr>
          <p:nvPr>
            <p:ph type="ftr" sz="quarter" idx="11"/>
          </p:nvPr>
        </p:nvSpPr>
        <p:spPr>
          <a:noFill/>
        </p:spPr>
        <p:txBody>
          <a:bodyPr/>
          <a:lstStyle/>
          <a:p>
            <a:endParaRPr lang="en-GB" dirty="0"/>
          </a:p>
          <a:p>
            <a:endParaRPr lang="en-GB" dirty="0"/>
          </a:p>
          <a:p>
            <a:endParaRPr lang="en-GB" dirty="0"/>
          </a:p>
        </p:txBody>
      </p:sp>
      <p:sp>
        <p:nvSpPr>
          <p:cNvPr id="26627" name="Slide Number Placeholder 6"/>
          <p:cNvSpPr>
            <a:spLocks noGrp="1"/>
          </p:cNvSpPr>
          <p:nvPr>
            <p:ph type="sldNum" sz="quarter" idx="12"/>
          </p:nvPr>
        </p:nvSpPr>
        <p:spPr>
          <a:noFill/>
        </p:spPr>
        <p:txBody>
          <a:bodyPr/>
          <a:lstStyle/>
          <a:p>
            <a:endParaRPr lang="en-GB" dirty="0"/>
          </a:p>
        </p:txBody>
      </p:sp>
      <p:sp>
        <p:nvSpPr>
          <p:cNvPr id="26628" name="Rectangle 2"/>
          <p:cNvSpPr>
            <a:spLocks noGrp="1" noChangeArrowheads="1"/>
          </p:cNvSpPr>
          <p:nvPr>
            <p:ph type="title"/>
          </p:nvPr>
        </p:nvSpPr>
        <p:spPr/>
        <p:txBody>
          <a:bodyPr/>
          <a:lstStyle/>
          <a:p>
            <a:pPr eaLnBrk="1" hangingPunct="1"/>
            <a:r>
              <a:rPr lang="en-GB" sz="3200" smtClean="0"/>
              <a:t>   </a:t>
            </a:r>
          </a:p>
        </p:txBody>
      </p:sp>
      <p:sp>
        <p:nvSpPr>
          <p:cNvPr id="26629" name="Rectangle 3"/>
          <p:cNvSpPr>
            <a:spLocks noGrp="1" noChangeArrowheads="1"/>
          </p:cNvSpPr>
          <p:nvPr>
            <p:ph type="body" sz="half" idx="1"/>
          </p:nvPr>
        </p:nvSpPr>
        <p:spPr/>
        <p:txBody>
          <a:bodyPr/>
          <a:lstStyle/>
          <a:p>
            <a:pPr eaLnBrk="1" hangingPunct="1">
              <a:buFontTx/>
              <a:buNone/>
            </a:pPr>
            <a:endParaRPr lang="en-GB" sz="1800" b="1" smtClean="0"/>
          </a:p>
          <a:p>
            <a:pPr lvl="1" eaLnBrk="1" hangingPunct="1"/>
            <a:endParaRPr lang="en-GB" sz="1600" smtClean="0">
              <a:solidFill>
                <a:srgbClr val="CCCCFF"/>
              </a:solidFill>
            </a:endParaRPr>
          </a:p>
          <a:p>
            <a:pPr eaLnBrk="1" hangingPunct="1"/>
            <a:endParaRPr lang="en-GB" sz="1800" smtClean="0">
              <a:solidFill>
                <a:srgbClr val="CCCCFF"/>
              </a:solidFill>
            </a:endParaRPr>
          </a:p>
          <a:p>
            <a:pPr eaLnBrk="1" hangingPunct="1">
              <a:buFontTx/>
              <a:buNone/>
            </a:pPr>
            <a:endParaRPr lang="en-GB" sz="1800" smtClean="0"/>
          </a:p>
          <a:p>
            <a:pPr eaLnBrk="1" hangingPunct="1"/>
            <a:endParaRPr lang="en-GB" sz="1800" smtClean="0"/>
          </a:p>
        </p:txBody>
      </p:sp>
      <p:sp>
        <p:nvSpPr>
          <p:cNvPr id="26630" name="Text Box 4"/>
          <p:cNvSpPr txBox="1">
            <a:spLocks noChangeArrowheads="1"/>
          </p:cNvSpPr>
          <p:nvPr/>
        </p:nvSpPr>
        <p:spPr bwMode="auto">
          <a:xfrm>
            <a:off x="3073400" y="282575"/>
            <a:ext cx="2533650" cy="641350"/>
          </a:xfrm>
          <a:prstGeom prst="rect">
            <a:avLst/>
          </a:prstGeom>
          <a:noFill/>
          <a:ln w="9525">
            <a:noFill/>
            <a:miter lim="800000"/>
            <a:headEnd/>
            <a:tailEnd/>
          </a:ln>
        </p:spPr>
        <p:txBody>
          <a:bodyPr wrap="none">
            <a:spAutoFit/>
          </a:bodyPr>
          <a:lstStyle/>
          <a:p>
            <a:r>
              <a:rPr lang="en-GB" sz="3600"/>
              <a:t>Europe 2020</a:t>
            </a:r>
          </a:p>
        </p:txBody>
      </p:sp>
      <p:pic>
        <p:nvPicPr>
          <p:cNvPr id="26631" name="Picture 6"/>
          <p:cNvPicPr>
            <a:picLocks noGrp="1" noChangeAspect="1" noChangeArrowheads="1"/>
          </p:cNvPicPr>
          <p:nvPr>
            <p:ph sz="half" idx="2"/>
          </p:nvPr>
        </p:nvPicPr>
        <p:blipFill>
          <a:blip r:embed="rId3" cstate="print"/>
          <a:srcRect/>
          <a:stretch>
            <a:fillRect/>
          </a:stretch>
        </p:blipFill>
        <p:spPr>
          <a:xfrm>
            <a:off x="1476375" y="1196975"/>
            <a:ext cx="6119813" cy="4679950"/>
          </a:xfrm>
        </p:spPr>
      </p:pic>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Footer Placeholder 4"/>
          <p:cNvSpPr>
            <a:spLocks noGrp="1"/>
          </p:cNvSpPr>
          <p:nvPr>
            <p:ph type="ftr" sz="quarter" idx="4294967295"/>
          </p:nvPr>
        </p:nvSpPr>
        <p:spPr>
          <a:xfrm>
            <a:off x="3124200" y="6019800"/>
            <a:ext cx="2895600" cy="685800"/>
          </a:xfrm>
          <a:prstGeom prst="rect">
            <a:avLst/>
          </a:prstGeom>
          <a:noFill/>
        </p:spPr>
        <p:txBody>
          <a:bodyPr/>
          <a:lstStyle/>
          <a:p>
            <a:endParaRPr lang="en-GB" dirty="0"/>
          </a:p>
          <a:p>
            <a:endParaRPr lang="en-GB" dirty="0"/>
          </a:p>
          <a:p>
            <a:endParaRPr lang="en-GB" dirty="0"/>
          </a:p>
        </p:txBody>
      </p:sp>
      <p:sp>
        <p:nvSpPr>
          <p:cNvPr id="8195" name="Slide Number Placeholder 5"/>
          <p:cNvSpPr>
            <a:spLocks noGrp="1"/>
          </p:cNvSpPr>
          <p:nvPr>
            <p:ph type="sldNum" sz="quarter" idx="4294967295"/>
          </p:nvPr>
        </p:nvSpPr>
        <p:spPr>
          <a:xfrm>
            <a:off x="6553200" y="6477000"/>
            <a:ext cx="1905000" cy="228600"/>
          </a:xfrm>
          <a:prstGeom prst="rect">
            <a:avLst/>
          </a:prstGeom>
          <a:noFill/>
        </p:spPr>
        <p:txBody>
          <a:bodyPr/>
          <a:lstStyle/>
          <a:p>
            <a:endParaRPr lang="en-GB" dirty="0"/>
          </a:p>
        </p:txBody>
      </p:sp>
      <p:sp>
        <p:nvSpPr>
          <p:cNvPr id="8196" name="Rectangle 2"/>
          <p:cNvSpPr>
            <a:spLocks noGrp="1" noChangeArrowheads="1"/>
          </p:cNvSpPr>
          <p:nvPr>
            <p:ph type="title"/>
          </p:nvPr>
        </p:nvSpPr>
        <p:spPr/>
        <p:txBody>
          <a:bodyPr>
            <a:normAutofit fontScale="90000"/>
          </a:bodyPr>
          <a:lstStyle/>
          <a:p>
            <a:pPr eaLnBrk="1" hangingPunct="1"/>
            <a:r>
              <a:rPr lang="en-GB" dirty="0" smtClean="0"/>
              <a:t>A Global </a:t>
            </a:r>
            <a:r>
              <a:rPr lang="en-GB" dirty="0" smtClean="0"/>
              <a:t>KM &amp; Innovation </a:t>
            </a:r>
            <a:r>
              <a:rPr lang="en-GB" dirty="0" smtClean="0"/>
              <a:t>Perspective</a:t>
            </a:r>
          </a:p>
        </p:txBody>
      </p:sp>
      <p:sp>
        <p:nvSpPr>
          <p:cNvPr id="8197" name="Rectangle 3"/>
          <p:cNvSpPr>
            <a:spLocks noGrp="1" noChangeArrowheads="1"/>
          </p:cNvSpPr>
          <p:nvPr>
            <p:ph type="body" idx="1"/>
          </p:nvPr>
        </p:nvSpPr>
        <p:spPr>
          <a:xfrm>
            <a:off x="1371600" y="1752600"/>
            <a:ext cx="6248400" cy="3352800"/>
          </a:xfrm>
        </p:spPr>
        <p:txBody>
          <a:bodyPr/>
          <a:lstStyle/>
          <a:p>
            <a:pPr eaLnBrk="1" hangingPunct="1">
              <a:buFontTx/>
              <a:buNone/>
            </a:pPr>
            <a:endParaRPr lang="en-GB" sz="2000" dirty="0" smtClean="0"/>
          </a:p>
          <a:p>
            <a:pPr eaLnBrk="1" hangingPunct="1"/>
            <a:r>
              <a:rPr lang="en-GB" sz="2000" dirty="0" smtClean="0">
                <a:solidFill>
                  <a:schemeClr val="tx1"/>
                </a:solidFill>
              </a:rPr>
              <a:t>KM &amp; Innovation </a:t>
            </a:r>
            <a:r>
              <a:rPr lang="en-GB" sz="2000" dirty="0" smtClean="0">
                <a:solidFill>
                  <a:schemeClr val="tx1"/>
                </a:solidFill>
              </a:rPr>
              <a:t>in the Global Knowledge Economy</a:t>
            </a:r>
          </a:p>
          <a:p>
            <a:pPr eaLnBrk="1" hangingPunct="1"/>
            <a:r>
              <a:rPr lang="en-GB" sz="2000" dirty="0" smtClean="0">
                <a:solidFill>
                  <a:schemeClr val="tx1"/>
                </a:solidFill>
              </a:rPr>
              <a:t>KM &amp; Innovation &amp; the </a:t>
            </a:r>
            <a:r>
              <a:rPr lang="en-GB" sz="2000" dirty="0" smtClean="0">
                <a:solidFill>
                  <a:schemeClr val="tx1"/>
                </a:solidFill>
              </a:rPr>
              <a:t>Europe 2020 Vision</a:t>
            </a:r>
          </a:p>
          <a:p>
            <a:pPr eaLnBrk="1" hangingPunct="1"/>
            <a:r>
              <a:rPr lang="en-GB" sz="2000" dirty="0" smtClean="0">
                <a:solidFill>
                  <a:srgbClr val="FF0000"/>
                </a:solidFill>
              </a:rPr>
              <a:t>KM &amp; Innovation </a:t>
            </a:r>
            <a:r>
              <a:rPr lang="en-GB" sz="2000" dirty="0" smtClean="0">
                <a:solidFill>
                  <a:srgbClr val="FF0000"/>
                </a:solidFill>
              </a:rPr>
              <a:t>and UK Government Strategy</a:t>
            </a:r>
          </a:p>
          <a:p>
            <a:pPr eaLnBrk="1" hangingPunct="1"/>
            <a:r>
              <a:rPr lang="en-GB" sz="2000" dirty="0" smtClean="0">
                <a:solidFill>
                  <a:schemeClr val="tx1"/>
                </a:solidFill>
              </a:rPr>
              <a:t>Social KM  </a:t>
            </a:r>
          </a:p>
          <a:p>
            <a:pPr eaLnBrk="1" hangingPunct="1"/>
            <a:r>
              <a:rPr lang="en-GB" sz="2000" dirty="0" smtClean="0">
                <a:solidFill>
                  <a:schemeClr val="tx1"/>
                </a:solidFill>
              </a:rPr>
              <a:t>Emerging Global </a:t>
            </a:r>
            <a:r>
              <a:rPr lang="en-GB" sz="2000" dirty="0" smtClean="0">
                <a:solidFill>
                  <a:schemeClr val="tx1"/>
                </a:solidFill>
              </a:rPr>
              <a:t>KM &amp; Innovation </a:t>
            </a:r>
            <a:r>
              <a:rPr lang="en-GB" sz="2000" dirty="0" smtClean="0">
                <a:solidFill>
                  <a:schemeClr val="tx1"/>
                </a:solidFill>
              </a:rPr>
              <a:t>Trends</a:t>
            </a:r>
          </a:p>
          <a:p>
            <a:pPr eaLnBrk="1" hangingPunct="1"/>
            <a:endParaRPr lang="en-GB" sz="2000" dirty="0" smtClean="0"/>
          </a:p>
          <a:p>
            <a:pPr eaLnBrk="1" hangingPunct="1">
              <a:buFontTx/>
              <a:buNone/>
            </a:pPr>
            <a:endParaRPr lang="en-GB" sz="2000" dirty="0" smtClean="0"/>
          </a:p>
          <a:p>
            <a:pPr eaLnBrk="1" hangingPunct="1"/>
            <a:endParaRPr lang="en-GB" sz="2000" dirty="0" smtClean="0"/>
          </a:p>
        </p:txBody>
      </p:sp>
    </p:spTree>
    <p:extLst>
      <p:ext uri="{BB962C8B-B14F-4D97-AF65-F5344CB8AC3E}">
        <p14:creationId xmlns:p14="http://schemas.microsoft.com/office/powerpoint/2010/main" val="4189685502"/>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ooter Placeholder 4"/>
          <p:cNvSpPr>
            <a:spLocks noGrp="1"/>
          </p:cNvSpPr>
          <p:nvPr>
            <p:ph type="ftr" sz="quarter" idx="4294967295"/>
          </p:nvPr>
        </p:nvSpPr>
        <p:spPr>
          <a:xfrm>
            <a:off x="3124200" y="6019800"/>
            <a:ext cx="2895600" cy="685800"/>
          </a:xfrm>
          <a:prstGeom prst="rect">
            <a:avLst/>
          </a:prstGeom>
          <a:noFill/>
        </p:spPr>
        <p:txBody>
          <a:bodyPr/>
          <a:lstStyle/>
          <a:p>
            <a:endParaRPr lang="en-GB"/>
          </a:p>
          <a:p>
            <a:endParaRPr lang="en-GB"/>
          </a:p>
          <a:p>
            <a:endParaRPr lang="en-GB"/>
          </a:p>
          <a:p>
            <a:r>
              <a:rPr lang="en-GB"/>
              <a:t>© Knowledge Associates International Ltd. 2009</a:t>
            </a:r>
          </a:p>
        </p:txBody>
      </p:sp>
      <p:sp>
        <p:nvSpPr>
          <p:cNvPr id="18435" name="Slide Number Placeholder 5"/>
          <p:cNvSpPr>
            <a:spLocks noGrp="1"/>
          </p:cNvSpPr>
          <p:nvPr>
            <p:ph type="sldNum" sz="quarter" idx="4294967295"/>
          </p:nvPr>
        </p:nvSpPr>
        <p:spPr>
          <a:xfrm>
            <a:off x="6553200" y="6477000"/>
            <a:ext cx="1905000" cy="228600"/>
          </a:xfrm>
          <a:prstGeom prst="rect">
            <a:avLst/>
          </a:prstGeom>
          <a:noFill/>
        </p:spPr>
        <p:txBody>
          <a:bodyPr/>
          <a:lstStyle/>
          <a:p>
            <a:fld id="{E122D892-375C-4B36-8C50-6A862902BE9F}" type="slidenum">
              <a:rPr lang="en-GB"/>
              <a:pPr/>
              <a:t>28</a:t>
            </a:fld>
            <a:endParaRPr lang="en-GB"/>
          </a:p>
        </p:txBody>
      </p:sp>
      <p:sp>
        <p:nvSpPr>
          <p:cNvPr id="18436" name="Rectangle 2"/>
          <p:cNvSpPr>
            <a:spLocks noGrp="1" noChangeArrowheads="1"/>
          </p:cNvSpPr>
          <p:nvPr>
            <p:ph type="title"/>
          </p:nvPr>
        </p:nvSpPr>
        <p:spPr/>
        <p:txBody>
          <a:bodyPr/>
          <a:lstStyle/>
          <a:p>
            <a:pPr eaLnBrk="1" hangingPunct="1"/>
            <a:r>
              <a:rPr lang="en-GB" sz="3200" smtClean="0"/>
              <a:t>British Standards Institute</a:t>
            </a:r>
            <a:br>
              <a:rPr lang="en-GB" sz="3200" smtClean="0"/>
            </a:br>
            <a:r>
              <a:rPr lang="en-GB" sz="3200" smtClean="0"/>
              <a:t> Guide to Good Practices </a:t>
            </a:r>
          </a:p>
        </p:txBody>
      </p:sp>
      <p:sp>
        <p:nvSpPr>
          <p:cNvPr id="18437" name="Rectangle 3"/>
          <p:cNvSpPr>
            <a:spLocks noGrp="1" noChangeArrowheads="1"/>
          </p:cNvSpPr>
          <p:nvPr>
            <p:ph type="body" idx="1"/>
          </p:nvPr>
        </p:nvSpPr>
        <p:spPr/>
        <p:txBody>
          <a:bodyPr/>
          <a:lstStyle/>
          <a:p>
            <a:pPr lvl="1" eaLnBrk="1" hangingPunct="1"/>
            <a:endParaRPr lang="en-US" dirty="0" smtClean="0"/>
          </a:p>
        </p:txBody>
      </p:sp>
      <p:pic>
        <p:nvPicPr>
          <p:cNvPr id="18438" name="Picture 4"/>
          <p:cNvPicPr>
            <a:picLocks noChangeAspect="1" noChangeArrowheads="1"/>
          </p:cNvPicPr>
          <p:nvPr/>
        </p:nvPicPr>
        <p:blipFill>
          <a:blip r:embed="rId3" cstate="print"/>
          <a:srcRect/>
          <a:stretch>
            <a:fillRect/>
          </a:stretch>
        </p:blipFill>
        <p:spPr bwMode="auto">
          <a:xfrm>
            <a:off x="2514600" y="1600200"/>
            <a:ext cx="4032250" cy="3916363"/>
          </a:xfrm>
          <a:prstGeom prst="rect">
            <a:avLst/>
          </a:prstGeom>
          <a:noFill/>
          <a:ln w="9525">
            <a:noFill/>
            <a:miter lim="800000"/>
            <a:headEnd/>
            <a:tailEnd/>
          </a:ln>
        </p:spPr>
      </p:pic>
      <p:sp>
        <p:nvSpPr>
          <p:cNvPr id="18439" name="Text Box 5"/>
          <p:cNvSpPr txBox="1">
            <a:spLocks noChangeArrowheads="1"/>
          </p:cNvSpPr>
          <p:nvPr/>
        </p:nvSpPr>
        <p:spPr bwMode="auto">
          <a:xfrm>
            <a:off x="7410450" y="3071813"/>
            <a:ext cx="234950" cy="611187"/>
          </a:xfrm>
          <a:prstGeom prst="rect">
            <a:avLst/>
          </a:prstGeom>
          <a:noFill/>
          <a:ln w="9525">
            <a:noFill/>
            <a:miter lim="800000"/>
            <a:headEnd/>
            <a:tailEnd/>
          </a:ln>
        </p:spPr>
        <p:txBody>
          <a:bodyPr wrap="none">
            <a:spAutoFit/>
          </a:bodyPr>
          <a:lstStyle/>
          <a:p>
            <a:r>
              <a:rPr lang="en-GB" sz="1600"/>
              <a:t> </a:t>
            </a:r>
          </a:p>
          <a:p>
            <a:endParaRPr lang="en-GB"/>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ooter Placeholder 5"/>
          <p:cNvSpPr>
            <a:spLocks noGrp="1"/>
          </p:cNvSpPr>
          <p:nvPr>
            <p:ph type="ftr" sz="quarter" idx="11"/>
          </p:nvPr>
        </p:nvSpPr>
        <p:spPr>
          <a:noFill/>
        </p:spPr>
        <p:txBody>
          <a:bodyPr/>
          <a:lstStyle/>
          <a:p>
            <a:endParaRPr lang="en-GB" dirty="0"/>
          </a:p>
          <a:p>
            <a:endParaRPr lang="en-GB" dirty="0"/>
          </a:p>
          <a:p>
            <a:endParaRPr lang="en-GB" dirty="0"/>
          </a:p>
        </p:txBody>
      </p:sp>
      <p:sp>
        <p:nvSpPr>
          <p:cNvPr id="28675" name="Slide Number Placeholder 6"/>
          <p:cNvSpPr>
            <a:spLocks noGrp="1"/>
          </p:cNvSpPr>
          <p:nvPr>
            <p:ph type="sldNum" sz="quarter" idx="12"/>
          </p:nvPr>
        </p:nvSpPr>
        <p:spPr>
          <a:noFill/>
        </p:spPr>
        <p:txBody>
          <a:bodyPr/>
          <a:lstStyle/>
          <a:p>
            <a:endParaRPr lang="en-GB" dirty="0"/>
          </a:p>
        </p:txBody>
      </p:sp>
      <p:sp>
        <p:nvSpPr>
          <p:cNvPr id="28676" name="Rectangle 2"/>
          <p:cNvSpPr>
            <a:spLocks noGrp="1" noChangeArrowheads="1"/>
          </p:cNvSpPr>
          <p:nvPr>
            <p:ph type="title"/>
          </p:nvPr>
        </p:nvSpPr>
        <p:spPr/>
        <p:txBody>
          <a:bodyPr/>
          <a:lstStyle/>
          <a:p>
            <a:pPr eaLnBrk="1" hangingPunct="1"/>
            <a:r>
              <a:rPr lang="en-GB" sz="3200" smtClean="0"/>
              <a:t>   </a:t>
            </a:r>
          </a:p>
        </p:txBody>
      </p:sp>
      <p:sp>
        <p:nvSpPr>
          <p:cNvPr id="28677" name="Rectangle 3"/>
          <p:cNvSpPr>
            <a:spLocks noGrp="1" noChangeArrowheads="1"/>
          </p:cNvSpPr>
          <p:nvPr>
            <p:ph type="body" sz="half" idx="1"/>
          </p:nvPr>
        </p:nvSpPr>
        <p:spPr/>
        <p:txBody>
          <a:bodyPr/>
          <a:lstStyle/>
          <a:p>
            <a:pPr eaLnBrk="1" hangingPunct="1">
              <a:buFontTx/>
              <a:buNone/>
            </a:pPr>
            <a:endParaRPr lang="en-GB" sz="1800" b="1" smtClean="0"/>
          </a:p>
          <a:p>
            <a:pPr lvl="1" eaLnBrk="1" hangingPunct="1"/>
            <a:endParaRPr lang="en-GB" sz="1600" smtClean="0">
              <a:solidFill>
                <a:srgbClr val="CCCCFF"/>
              </a:solidFill>
            </a:endParaRPr>
          </a:p>
          <a:p>
            <a:pPr eaLnBrk="1" hangingPunct="1"/>
            <a:endParaRPr lang="en-GB" sz="1800" smtClean="0">
              <a:solidFill>
                <a:srgbClr val="CCCCFF"/>
              </a:solidFill>
            </a:endParaRPr>
          </a:p>
          <a:p>
            <a:pPr eaLnBrk="1" hangingPunct="1">
              <a:buFontTx/>
              <a:buNone/>
            </a:pPr>
            <a:endParaRPr lang="en-GB" sz="1800" smtClean="0"/>
          </a:p>
          <a:p>
            <a:pPr eaLnBrk="1" hangingPunct="1"/>
            <a:endParaRPr lang="en-GB" sz="1800" smtClean="0"/>
          </a:p>
        </p:txBody>
      </p:sp>
      <p:sp>
        <p:nvSpPr>
          <p:cNvPr id="28678" name="Text Box 4"/>
          <p:cNvSpPr txBox="1">
            <a:spLocks noChangeArrowheads="1"/>
          </p:cNvSpPr>
          <p:nvPr/>
        </p:nvSpPr>
        <p:spPr bwMode="auto">
          <a:xfrm>
            <a:off x="1219200" y="228600"/>
            <a:ext cx="6651116" cy="646331"/>
          </a:xfrm>
          <a:prstGeom prst="rect">
            <a:avLst/>
          </a:prstGeom>
          <a:noFill/>
          <a:ln w="9525">
            <a:noFill/>
            <a:miter lim="800000"/>
            <a:headEnd/>
            <a:tailEnd/>
          </a:ln>
        </p:spPr>
        <p:txBody>
          <a:bodyPr wrap="none">
            <a:spAutoFit/>
          </a:bodyPr>
          <a:lstStyle/>
          <a:p>
            <a:r>
              <a:rPr lang="en-GB" sz="3600" dirty="0" smtClean="0"/>
              <a:t>1998 UK </a:t>
            </a:r>
            <a:r>
              <a:rPr lang="en-GB" sz="3600" dirty="0"/>
              <a:t>Government White Paper</a:t>
            </a:r>
          </a:p>
        </p:txBody>
      </p:sp>
      <p:pic>
        <p:nvPicPr>
          <p:cNvPr id="28679" name="Picture 6"/>
          <p:cNvPicPr>
            <a:picLocks noGrp="1" noChangeAspect="1" noChangeArrowheads="1"/>
          </p:cNvPicPr>
          <p:nvPr>
            <p:ph sz="half" idx="2"/>
          </p:nvPr>
        </p:nvPicPr>
        <p:blipFill>
          <a:blip r:embed="rId3" cstate="print"/>
          <a:srcRect/>
          <a:stretch>
            <a:fillRect/>
          </a:stretch>
        </p:blipFill>
        <p:spPr>
          <a:xfrm>
            <a:off x="1547813" y="1052513"/>
            <a:ext cx="5761037" cy="4897437"/>
          </a:xfrm>
        </p:spPr>
      </p:pic>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4"/>
          <p:cNvSpPr>
            <a:spLocks noGrp="1"/>
          </p:cNvSpPr>
          <p:nvPr>
            <p:ph type="ftr" sz="quarter" idx="4294967295"/>
          </p:nvPr>
        </p:nvSpPr>
        <p:spPr>
          <a:xfrm>
            <a:off x="3124200" y="6019800"/>
            <a:ext cx="2895600" cy="685800"/>
          </a:xfrm>
          <a:prstGeom prst="rect">
            <a:avLst/>
          </a:prstGeom>
          <a:noFill/>
        </p:spPr>
        <p:txBody>
          <a:bodyPr/>
          <a:lstStyle/>
          <a:p>
            <a:endParaRPr lang="en-GB" dirty="0"/>
          </a:p>
          <a:p>
            <a:endParaRPr lang="en-GB" dirty="0"/>
          </a:p>
          <a:p>
            <a:endParaRPr lang="en-GB" dirty="0"/>
          </a:p>
        </p:txBody>
      </p:sp>
      <p:sp>
        <p:nvSpPr>
          <p:cNvPr id="7171" name="Slide Number Placeholder 5"/>
          <p:cNvSpPr>
            <a:spLocks noGrp="1"/>
          </p:cNvSpPr>
          <p:nvPr>
            <p:ph type="sldNum" sz="quarter" idx="4294967295"/>
          </p:nvPr>
        </p:nvSpPr>
        <p:spPr>
          <a:xfrm>
            <a:off x="6553200" y="6477000"/>
            <a:ext cx="1905000" cy="228600"/>
          </a:xfrm>
          <a:prstGeom prst="rect">
            <a:avLst/>
          </a:prstGeom>
          <a:noFill/>
        </p:spPr>
        <p:txBody>
          <a:bodyPr/>
          <a:lstStyle/>
          <a:p>
            <a:endParaRPr lang="en-GB" dirty="0"/>
          </a:p>
        </p:txBody>
      </p:sp>
      <p:sp>
        <p:nvSpPr>
          <p:cNvPr id="7172" name="Rectangle 2"/>
          <p:cNvSpPr>
            <a:spLocks noGrp="1" noChangeArrowheads="1"/>
          </p:cNvSpPr>
          <p:nvPr>
            <p:ph type="title"/>
          </p:nvPr>
        </p:nvSpPr>
        <p:spPr/>
        <p:txBody>
          <a:bodyPr/>
          <a:lstStyle/>
          <a:p>
            <a:pPr eaLnBrk="1" hangingPunct="1"/>
            <a:r>
              <a:rPr lang="en-GB" sz="3200" dirty="0" smtClean="0"/>
              <a:t>Knowledge Associates Cambridge Ltd</a:t>
            </a:r>
            <a:endParaRPr lang="en-GB" sz="3200" dirty="0" smtClean="0"/>
          </a:p>
        </p:txBody>
      </p:sp>
      <p:pic>
        <p:nvPicPr>
          <p:cNvPr id="5" name="Content Placeholder 4"/>
          <p:cNvPicPr>
            <a:picLocks noGrp="1" noChangeAspect="1"/>
          </p:cNvPicPr>
          <p:nvPr>
            <p:ph idx="1"/>
          </p:nvPr>
        </p:nvPicPr>
        <p:blipFill>
          <a:blip r:embed="rId3"/>
          <a:srcRect t="22502" b="22502"/>
          <a:stretch>
            <a:fillRect/>
          </a:stretch>
        </p:blipFill>
        <p:spPr>
          <a:xfrm>
            <a:off x="10134600" y="1828800"/>
            <a:ext cx="1371600" cy="2285999"/>
          </a:xfrm>
        </p:spPr>
      </p:pic>
      <p:pic>
        <p:nvPicPr>
          <p:cNvPr id="6" name="Picture 5"/>
          <p:cNvPicPr>
            <a:picLocks noChangeAspect="1"/>
          </p:cNvPicPr>
          <p:nvPr/>
        </p:nvPicPr>
        <p:blipFill>
          <a:blip r:embed="rId3"/>
          <a:stretch>
            <a:fillRect/>
          </a:stretch>
        </p:blipFill>
        <p:spPr>
          <a:xfrm>
            <a:off x="2286000" y="1524000"/>
            <a:ext cx="4684607" cy="3352800"/>
          </a:xfrm>
          <a:prstGeom prst="rect">
            <a:avLst/>
          </a:prstGeom>
        </p:spPr>
      </p:pic>
      <p:sp>
        <p:nvSpPr>
          <p:cNvPr id="7" name="TextBox 6"/>
          <p:cNvSpPr txBox="1"/>
          <p:nvPr/>
        </p:nvSpPr>
        <p:spPr>
          <a:xfrm>
            <a:off x="2590800" y="5334000"/>
            <a:ext cx="4256243" cy="369332"/>
          </a:xfrm>
          <a:prstGeom prst="rect">
            <a:avLst/>
          </a:prstGeom>
          <a:noFill/>
        </p:spPr>
        <p:txBody>
          <a:bodyPr wrap="none" rtlCol="0">
            <a:spAutoFit/>
          </a:bodyPr>
          <a:lstStyle/>
          <a:p>
            <a:r>
              <a:rPr lang="en-US" dirty="0" smtClean="0"/>
              <a:t>St John’s Innovation Centre, Cambridge, UK</a:t>
            </a:r>
            <a:endParaRPr lang="en-US" dirty="0"/>
          </a:p>
        </p:txBody>
      </p:sp>
    </p:spTree>
    <p:extLst>
      <p:ext uri="{BB962C8B-B14F-4D97-AF65-F5344CB8AC3E}">
        <p14:creationId xmlns:p14="http://schemas.microsoft.com/office/powerpoint/2010/main" val="1299846591"/>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Footer Placeholder 4"/>
          <p:cNvSpPr>
            <a:spLocks noGrp="1"/>
          </p:cNvSpPr>
          <p:nvPr>
            <p:ph type="ftr" sz="quarter" idx="4294967295"/>
          </p:nvPr>
        </p:nvSpPr>
        <p:spPr>
          <a:xfrm>
            <a:off x="3124200" y="6019800"/>
            <a:ext cx="2895600" cy="685800"/>
          </a:xfrm>
          <a:prstGeom prst="rect">
            <a:avLst/>
          </a:prstGeom>
          <a:noFill/>
        </p:spPr>
        <p:txBody>
          <a:bodyPr/>
          <a:lstStyle/>
          <a:p>
            <a:endParaRPr lang="en-GB" dirty="0"/>
          </a:p>
          <a:p>
            <a:endParaRPr lang="en-GB" dirty="0"/>
          </a:p>
          <a:p>
            <a:endParaRPr lang="en-GB" dirty="0"/>
          </a:p>
        </p:txBody>
      </p:sp>
      <p:sp>
        <p:nvSpPr>
          <p:cNvPr id="29699" name="Slide Number Placeholder 5"/>
          <p:cNvSpPr>
            <a:spLocks noGrp="1"/>
          </p:cNvSpPr>
          <p:nvPr>
            <p:ph type="sldNum" sz="quarter" idx="4294967295"/>
          </p:nvPr>
        </p:nvSpPr>
        <p:spPr>
          <a:xfrm>
            <a:off x="6553200" y="6477000"/>
            <a:ext cx="1905000" cy="228600"/>
          </a:xfrm>
          <a:prstGeom prst="rect">
            <a:avLst/>
          </a:prstGeom>
          <a:noFill/>
        </p:spPr>
        <p:txBody>
          <a:bodyPr/>
          <a:lstStyle/>
          <a:p>
            <a:endParaRPr lang="en-GB" dirty="0"/>
          </a:p>
        </p:txBody>
      </p:sp>
      <p:sp>
        <p:nvSpPr>
          <p:cNvPr id="1545218" name="Rectangle 2"/>
          <p:cNvSpPr>
            <a:spLocks noGrp="1" noChangeArrowheads="1"/>
          </p:cNvSpPr>
          <p:nvPr>
            <p:ph type="title"/>
          </p:nvPr>
        </p:nvSpPr>
        <p:spPr>
          <a:xfrm>
            <a:off x="684213" y="1341438"/>
            <a:ext cx="7772400" cy="762000"/>
          </a:xfrm>
        </p:spPr>
        <p:txBody>
          <a:bodyPr>
            <a:normAutofit fontScale="90000"/>
          </a:bodyPr>
          <a:lstStyle/>
          <a:p>
            <a:pPr eaLnBrk="1" hangingPunct="1"/>
            <a:r>
              <a:rPr lang="en-GB" sz="3200" smtClean="0"/>
              <a:t>Origins of the UK Government White Paper </a:t>
            </a:r>
            <a:br>
              <a:rPr lang="en-GB" sz="3200" smtClean="0"/>
            </a:br>
            <a:r>
              <a:rPr lang="en-GB" sz="3200" smtClean="0"/>
              <a:t>  </a:t>
            </a:r>
          </a:p>
        </p:txBody>
      </p:sp>
      <p:sp>
        <p:nvSpPr>
          <p:cNvPr id="1545219" name="Rectangle 3"/>
          <p:cNvSpPr>
            <a:spLocks noGrp="1" noChangeArrowheads="1"/>
          </p:cNvSpPr>
          <p:nvPr>
            <p:ph type="body" idx="1"/>
          </p:nvPr>
        </p:nvSpPr>
        <p:spPr>
          <a:xfrm>
            <a:off x="1295400" y="1905000"/>
            <a:ext cx="6696075" cy="3352800"/>
          </a:xfrm>
        </p:spPr>
        <p:txBody>
          <a:bodyPr/>
          <a:lstStyle/>
          <a:p>
            <a:pPr eaLnBrk="1" hangingPunct="1">
              <a:buFontTx/>
              <a:buNone/>
            </a:pPr>
            <a:endParaRPr lang="en-GB" sz="2000" dirty="0" smtClean="0"/>
          </a:p>
          <a:p>
            <a:pPr eaLnBrk="1" hangingPunct="1"/>
            <a:r>
              <a:rPr lang="en-GB" sz="2000" dirty="0" smtClean="0"/>
              <a:t>Knowledge viewed as a key determinant of economic growth and, therefore, national prosperity</a:t>
            </a:r>
            <a:r>
              <a:rPr lang="en-GB" sz="2000" dirty="0" smtClean="0"/>
              <a:t>.</a:t>
            </a:r>
          </a:p>
          <a:p>
            <a:pPr marL="0" indent="0" eaLnBrk="1" hangingPunct="1">
              <a:buNone/>
            </a:pPr>
            <a:endParaRPr lang="en-GB" sz="2000" dirty="0" smtClean="0"/>
          </a:p>
          <a:p>
            <a:pPr eaLnBrk="1" hangingPunct="1"/>
            <a:r>
              <a:rPr lang="en-GB" sz="2000" dirty="0" smtClean="0"/>
              <a:t>Knowledge Driven competitiveness, globally, exploits knowledge, skills and creativity – </a:t>
            </a:r>
            <a:r>
              <a:rPr lang="en-GB" sz="2000" u="sng" dirty="0" smtClean="0"/>
              <a:t>difficult to copy</a:t>
            </a:r>
            <a:r>
              <a:rPr lang="en-GB" sz="2000" dirty="0" smtClean="0"/>
              <a:t> </a:t>
            </a:r>
          </a:p>
          <a:p>
            <a:pPr eaLnBrk="1" hangingPunct="1">
              <a:buFontTx/>
              <a:buNone/>
            </a:pPr>
            <a:endParaRPr lang="en-GB" sz="2000" dirty="0" smtClean="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45218"/>
                                        </p:tgtEl>
                                        <p:attrNameLst>
                                          <p:attrName>style.visibility</p:attrName>
                                        </p:attrNameLst>
                                      </p:cBhvr>
                                      <p:to>
                                        <p:strVal val="visible"/>
                                      </p:to>
                                    </p:set>
                                    <p:animEffect transition="in" filter="fade">
                                      <p:cBhvr>
                                        <p:cTn id="7" dur="2000"/>
                                        <p:tgtEl>
                                          <p:spTgt spid="15452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45219">
                                            <p:txEl>
                                              <p:pRg st="1" end="1"/>
                                            </p:txEl>
                                          </p:spTgt>
                                        </p:tgtEl>
                                        <p:attrNameLst>
                                          <p:attrName>style.visibility</p:attrName>
                                        </p:attrNameLst>
                                      </p:cBhvr>
                                      <p:to>
                                        <p:strVal val="visible"/>
                                      </p:to>
                                    </p:set>
                                    <p:animEffect transition="in" filter="wipe(left)">
                                      <p:cBhvr>
                                        <p:cTn id="12" dur="500"/>
                                        <p:tgtEl>
                                          <p:spTgt spid="15452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45219">
                                            <p:txEl>
                                              <p:pRg st="3" end="3"/>
                                            </p:txEl>
                                          </p:spTgt>
                                        </p:tgtEl>
                                        <p:attrNameLst>
                                          <p:attrName>style.visibility</p:attrName>
                                        </p:attrNameLst>
                                      </p:cBhvr>
                                      <p:to>
                                        <p:strVal val="visible"/>
                                      </p:to>
                                    </p:set>
                                    <p:animEffect transition="in" filter="wipe(left)">
                                      <p:cBhvr>
                                        <p:cTn id="17" dur="500"/>
                                        <p:tgtEl>
                                          <p:spTgt spid="15452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5218" grpId="0"/>
      <p:bldP spid="1545219"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ooter Placeholder 5"/>
          <p:cNvSpPr>
            <a:spLocks noGrp="1"/>
          </p:cNvSpPr>
          <p:nvPr>
            <p:ph type="ftr" sz="quarter" idx="11"/>
          </p:nvPr>
        </p:nvSpPr>
        <p:spPr>
          <a:noFill/>
        </p:spPr>
        <p:txBody>
          <a:bodyPr/>
          <a:lstStyle/>
          <a:p>
            <a:endParaRPr lang="en-GB" dirty="0"/>
          </a:p>
          <a:p>
            <a:endParaRPr lang="en-GB" dirty="0"/>
          </a:p>
          <a:p>
            <a:endParaRPr lang="en-GB" dirty="0"/>
          </a:p>
        </p:txBody>
      </p:sp>
      <p:sp>
        <p:nvSpPr>
          <p:cNvPr id="30723" name="Slide Number Placeholder 6"/>
          <p:cNvSpPr>
            <a:spLocks noGrp="1"/>
          </p:cNvSpPr>
          <p:nvPr>
            <p:ph type="sldNum" sz="quarter" idx="12"/>
          </p:nvPr>
        </p:nvSpPr>
        <p:spPr>
          <a:noFill/>
        </p:spPr>
        <p:txBody>
          <a:bodyPr/>
          <a:lstStyle/>
          <a:p>
            <a:endParaRPr lang="en-GB" dirty="0"/>
          </a:p>
        </p:txBody>
      </p:sp>
      <p:sp>
        <p:nvSpPr>
          <p:cNvPr id="30724" name="Rectangle 2"/>
          <p:cNvSpPr>
            <a:spLocks noGrp="1" noChangeArrowheads="1"/>
          </p:cNvSpPr>
          <p:nvPr>
            <p:ph type="title"/>
          </p:nvPr>
        </p:nvSpPr>
        <p:spPr/>
        <p:txBody>
          <a:bodyPr/>
          <a:lstStyle/>
          <a:p>
            <a:pPr eaLnBrk="1" hangingPunct="1"/>
            <a:endParaRPr lang="en-US" smtClean="0"/>
          </a:p>
        </p:txBody>
      </p:sp>
      <p:sp>
        <p:nvSpPr>
          <p:cNvPr id="30725" name="Rectangle 3"/>
          <p:cNvSpPr>
            <a:spLocks noGrp="1" noChangeArrowheads="1"/>
          </p:cNvSpPr>
          <p:nvPr>
            <p:ph type="body" sz="half" idx="1"/>
          </p:nvPr>
        </p:nvSpPr>
        <p:spPr>
          <a:xfrm>
            <a:off x="533400" y="1371600"/>
            <a:ext cx="4537075" cy="4038600"/>
          </a:xfrm>
        </p:spPr>
        <p:txBody>
          <a:bodyPr>
            <a:normAutofit lnSpcReduction="10000"/>
          </a:bodyPr>
          <a:lstStyle/>
          <a:p>
            <a:pPr eaLnBrk="1" hangingPunct="1">
              <a:buFontTx/>
              <a:buNone/>
            </a:pPr>
            <a:r>
              <a:rPr lang="en-GB" sz="2000" dirty="0" smtClean="0"/>
              <a:t> “ Our success depends on how well we exploit our most valuable assets: our knowledge, skills and creativity. </a:t>
            </a:r>
          </a:p>
          <a:p>
            <a:pPr eaLnBrk="1" hangingPunct="1">
              <a:buFontTx/>
              <a:buNone/>
            </a:pPr>
            <a:endParaRPr lang="en-GB" sz="2000" dirty="0" smtClean="0"/>
          </a:p>
          <a:p>
            <a:pPr eaLnBrk="1" hangingPunct="1">
              <a:buFontTx/>
              <a:buNone/>
            </a:pPr>
            <a:r>
              <a:rPr lang="en-GB" sz="2000" dirty="0" smtClean="0"/>
              <a:t> </a:t>
            </a:r>
            <a:r>
              <a:rPr lang="en-GB" sz="2000" dirty="0"/>
              <a:t> </a:t>
            </a:r>
            <a:r>
              <a:rPr lang="en-GB" sz="2000" dirty="0" smtClean="0"/>
              <a:t>  </a:t>
            </a:r>
            <a:r>
              <a:rPr lang="en-GB" sz="2000" dirty="0" smtClean="0"/>
              <a:t>These are key to designing high-value goods and services and advanced business practices.  </a:t>
            </a:r>
            <a:endParaRPr lang="en-GB" sz="2000" dirty="0" smtClean="0"/>
          </a:p>
          <a:p>
            <a:pPr eaLnBrk="1" hangingPunct="1">
              <a:buFontTx/>
              <a:buNone/>
            </a:pPr>
            <a:endParaRPr lang="en-GB" sz="2000" dirty="0"/>
          </a:p>
          <a:p>
            <a:pPr eaLnBrk="1" hangingPunct="1">
              <a:buFontTx/>
              <a:buNone/>
            </a:pPr>
            <a:r>
              <a:rPr lang="en-GB" sz="2000" dirty="0" smtClean="0"/>
              <a:t>	They </a:t>
            </a:r>
            <a:r>
              <a:rPr lang="en-GB" sz="2000" dirty="0" smtClean="0"/>
              <a:t>are at the heart of a modern, knowledge driven economy.”</a:t>
            </a:r>
          </a:p>
          <a:p>
            <a:pPr algn="ctr" eaLnBrk="1" hangingPunct="1">
              <a:buFontTx/>
              <a:buNone/>
            </a:pPr>
            <a:endParaRPr lang="en-GB" sz="2000" dirty="0" smtClean="0"/>
          </a:p>
          <a:p>
            <a:pPr eaLnBrk="1" hangingPunct="1">
              <a:buFontTx/>
              <a:buNone/>
            </a:pPr>
            <a:r>
              <a:rPr lang="en-GB" sz="1500" dirty="0" smtClean="0"/>
              <a:t>	   </a:t>
            </a:r>
            <a:endParaRPr lang="en-GB" sz="1400" dirty="0" smtClean="0"/>
          </a:p>
          <a:p>
            <a:pPr eaLnBrk="1" hangingPunct="1">
              <a:buFontTx/>
              <a:buNone/>
            </a:pPr>
            <a:endParaRPr lang="en-GB" sz="1600" dirty="0" smtClean="0">
              <a:latin typeface="Verdana" pitchFamily="34" charset="0"/>
            </a:endParaRPr>
          </a:p>
        </p:txBody>
      </p:sp>
      <p:pic>
        <p:nvPicPr>
          <p:cNvPr id="30726" name="Picture 4"/>
          <p:cNvPicPr>
            <a:picLocks noGrp="1" noChangeAspect="1" noChangeArrowheads="1"/>
          </p:cNvPicPr>
          <p:nvPr>
            <p:ph sz="half" idx="2"/>
          </p:nvPr>
        </p:nvPicPr>
        <p:blipFill>
          <a:blip r:embed="rId2" cstate="print"/>
          <a:srcRect/>
          <a:stretch>
            <a:fillRect/>
          </a:stretch>
        </p:blipFill>
        <p:spPr>
          <a:xfrm>
            <a:off x="5580063" y="2133600"/>
            <a:ext cx="2609850" cy="1752600"/>
          </a:xfrm>
          <a:noFill/>
        </p:spPr>
      </p:pic>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Footer Placeholder 5"/>
          <p:cNvSpPr>
            <a:spLocks noGrp="1"/>
          </p:cNvSpPr>
          <p:nvPr>
            <p:ph type="ftr" sz="quarter" idx="11"/>
          </p:nvPr>
        </p:nvSpPr>
        <p:spPr>
          <a:noFill/>
        </p:spPr>
        <p:txBody>
          <a:bodyPr/>
          <a:lstStyle/>
          <a:p>
            <a:endParaRPr lang="en-GB" dirty="0"/>
          </a:p>
          <a:p>
            <a:endParaRPr lang="en-GB" dirty="0"/>
          </a:p>
          <a:p>
            <a:endParaRPr lang="en-GB" dirty="0"/>
          </a:p>
          <a:p>
            <a:r>
              <a:rPr lang="en-GB" dirty="0" smtClean="0"/>
              <a:t>©</a:t>
            </a:r>
            <a:endParaRPr lang="en-GB" dirty="0"/>
          </a:p>
        </p:txBody>
      </p:sp>
      <p:sp>
        <p:nvSpPr>
          <p:cNvPr id="31747" name="Slide Number Placeholder 6"/>
          <p:cNvSpPr>
            <a:spLocks noGrp="1"/>
          </p:cNvSpPr>
          <p:nvPr>
            <p:ph type="sldNum" sz="quarter" idx="12"/>
          </p:nvPr>
        </p:nvSpPr>
        <p:spPr>
          <a:noFill/>
        </p:spPr>
        <p:txBody>
          <a:bodyPr/>
          <a:lstStyle/>
          <a:p>
            <a:endParaRPr lang="en-GB" dirty="0"/>
          </a:p>
        </p:txBody>
      </p:sp>
      <p:sp>
        <p:nvSpPr>
          <p:cNvPr id="31748" name="Rectangle 2"/>
          <p:cNvSpPr>
            <a:spLocks noGrp="1" noChangeArrowheads="1"/>
          </p:cNvSpPr>
          <p:nvPr>
            <p:ph type="title"/>
          </p:nvPr>
        </p:nvSpPr>
        <p:spPr/>
        <p:txBody>
          <a:bodyPr/>
          <a:lstStyle/>
          <a:p>
            <a:pPr eaLnBrk="1" hangingPunct="1"/>
            <a:endParaRPr lang="en-US" smtClean="0"/>
          </a:p>
        </p:txBody>
      </p:sp>
      <p:sp>
        <p:nvSpPr>
          <p:cNvPr id="31749" name="Rectangle 3"/>
          <p:cNvSpPr>
            <a:spLocks noGrp="1" noChangeArrowheads="1"/>
          </p:cNvSpPr>
          <p:nvPr>
            <p:ph type="body" sz="half" idx="1"/>
          </p:nvPr>
        </p:nvSpPr>
        <p:spPr>
          <a:xfrm>
            <a:off x="533400" y="1447800"/>
            <a:ext cx="4537075" cy="4038600"/>
          </a:xfrm>
        </p:spPr>
        <p:txBody>
          <a:bodyPr>
            <a:normAutofit lnSpcReduction="10000"/>
          </a:bodyPr>
          <a:lstStyle/>
          <a:p>
            <a:pPr eaLnBrk="1" hangingPunct="1">
              <a:buFontTx/>
              <a:buNone/>
            </a:pPr>
            <a:r>
              <a:rPr lang="en-GB" sz="2000" dirty="0" smtClean="0"/>
              <a:t> “ Our success depends on how well we exploit our most valuable assets: our </a:t>
            </a:r>
            <a:r>
              <a:rPr lang="en-GB" sz="2000" b="1" u="sng" dirty="0" smtClean="0"/>
              <a:t>knowledge, skills and creativity</a:t>
            </a:r>
            <a:r>
              <a:rPr lang="en-GB" sz="2000" b="1" dirty="0" smtClean="0"/>
              <a:t>.</a:t>
            </a:r>
            <a:r>
              <a:rPr lang="en-GB" sz="2000" dirty="0" smtClean="0"/>
              <a:t> </a:t>
            </a:r>
          </a:p>
          <a:p>
            <a:pPr eaLnBrk="1" hangingPunct="1">
              <a:buFontTx/>
              <a:buNone/>
            </a:pPr>
            <a:endParaRPr lang="en-GB" sz="2000" dirty="0" smtClean="0"/>
          </a:p>
          <a:p>
            <a:pPr eaLnBrk="1" hangingPunct="1">
              <a:buFontTx/>
              <a:buNone/>
            </a:pPr>
            <a:r>
              <a:rPr lang="en-GB" sz="2000" dirty="0" smtClean="0"/>
              <a:t>   </a:t>
            </a:r>
            <a:r>
              <a:rPr lang="en-GB" sz="2000" dirty="0" smtClean="0"/>
              <a:t> </a:t>
            </a:r>
            <a:r>
              <a:rPr lang="en-GB" sz="2000" dirty="0" smtClean="0"/>
              <a:t>These are key to designing high-value goods and services and advanced business practices.  </a:t>
            </a:r>
            <a:endParaRPr lang="en-GB" sz="2000" dirty="0" smtClean="0"/>
          </a:p>
          <a:p>
            <a:pPr eaLnBrk="1" hangingPunct="1">
              <a:buFontTx/>
              <a:buNone/>
            </a:pPr>
            <a:endParaRPr lang="en-GB" sz="2000" dirty="0"/>
          </a:p>
          <a:p>
            <a:pPr eaLnBrk="1" hangingPunct="1">
              <a:buFontTx/>
              <a:buNone/>
            </a:pPr>
            <a:r>
              <a:rPr lang="en-GB" sz="2000" dirty="0" smtClean="0"/>
              <a:t>	They </a:t>
            </a:r>
            <a:r>
              <a:rPr lang="en-GB" sz="2000" dirty="0" smtClean="0"/>
              <a:t>are at the heart of a modern, knowledge driven economy.”</a:t>
            </a:r>
          </a:p>
          <a:p>
            <a:pPr algn="ctr" eaLnBrk="1" hangingPunct="1">
              <a:buFontTx/>
              <a:buNone/>
            </a:pPr>
            <a:endParaRPr lang="en-GB" sz="2000" dirty="0" smtClean="0"/>
          </a:p>
          <a:p>
            <a:pPr eaLnBrk="1" hangingPunct="1">
              <a:buFontTx/>
              <a:buNone/>
            </a:pPr>
            <a:r>
              <a:rPr lang="en-GB" sz="1500" dirty="0" smtClean="0"/>
              <a:t>	   </a:t>
            </a:r>
            <a:endParaRPr lang="en-GB" sz="1400" dirty="0" smtClean="0"/>
          </a:p>
          <a:p>
            <a:pPr eaLnBrk="1" hangingPunct="1">
              <a:buFontTx/>
              <a:buNone/>
            </a:pPr>
            <a:endParaRPr lang="en-GB" sz="1600" dirty="0" smtClean="0">
              <a:latin typeface="Verdana" pitchFamily="34" charset="0"/>
            </a:endParaRPr>
          </a:p>
        </p:txBody>
      </p:sp>
      <p:pic>
        <p:nvPicPr>
          <p:cNvPr id="31750" name="Picture 4"/>
          <p:cNvPicPr>
            <a:picLocks noGrp="1" noChangeAspect="1" noChangeArrowheads="1"/>
          </p:cNvPicPr>
          <p:nvPr>
            <p:ph sz="half" idx="2"/>
          </p:nvPr>
        </p:nvPicPr>
        <p:blipFill>
          <a:blip r:embed="rId2" cstate="print"/>
          <a:srcRect/>
          <a:stretch>
            <a:fillRect/>
          </a:stretch>
        </p:blipFill>
        <p:spPr>
          <a:xfrm>
            <a:off x="5580063" y="2133600"/>
            <a:ext cx="2609850" cy="1752600"/>
          </a:xfrm>
          <a:noFill/>
        </p:spPr>
      </p:pic>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ooter Placeholder 5"/>
          <p:cNvSpPr>
            <a:spLocks noGrp="1"/>
          </p:cNvSpPr>
          <p:nvPr>
            <p:ph type="ftr" sz="quarter" idx="11"/>
          </p:nvPr>
        </p:nvSpPr>
        <p:spPr>
          <a:noFill/>
        </p:spPr>
        <p:txBody>
          <a:bodyPr/>
          <a:lstStyle/>
          <a:p>
            <a:endParaRPr lang="en-GB" dirty="0"/>
          </a:p>
          <a:p>
            <a:endParaRPr lang="en-GB" dirty="0"/>
          </a:p>
          <a:p>
            <a:endParaRPr lang="en-GB" dirty="0"/>
          </a:p>
        </p:txBody>
      </p:sp>
      <p:sp>
        <p:nvSpPr>
          <p:cNvPr id="32771" name="Slide Number Placeholder 6"/>
          <p:cNvSpPr>
            <a:spLocks noGrp="1"/>
          </p:cNvSpPr>
          <p:nvPr>
            <p:ph type="sldNum" sz="quarter" idx="12"/>
          </p:nvPr>
        </p:nvSpPr>
        <p:spPr>
          <a:noFill/>
        </p:spPr>
        <p:txBody>
          <a:bodyPr/>
          <a:lstStyle/>
          <a:p>
            <a:endParaRPr lang="en-GB" dirty="0"/>
          </a:p>
        </p:txBody>
      </p:sp>
      <p:sp>
        <p:nvSpPr>
          <p:cNvPr id="32772" name="Rectangle 2"/>
          <p:cNvSpPr>
            <a:spLocks noGrp="1" noChangeArrowheads="1"/>
          </p:cNvSpPr>
          <p:nvPr>
            <p:ph type="title"/>
          </p:nvPr>
        </p:nvSpPr>
        <p:spPr/>
        <p:txBody>
          <a:bodyPr/>
          <a:lstStyle/>
          <a:p>
            <a:pPr eaLnBrk="1" hangingPunct="1"/>
            <a:endParaRPr lang="en-US" smtClean="0"/>
          </a:p>
        </p:txBody>
      </p:sp>
      <p:sp>
        <p:nvSpPr>
          <p:cNvPr id="32773" name="Rectangle 3"/>
          <p:cNvSpPr>
            <a:spLocks noGrp="1" noChangeArrowheads="1"/>
          </p:cNvSpPr>
          <p:nvPr>
            <p:ph type="body" sz="half" idx="1"/>
          </p:nvPr>
        </p:nvSpPr>
        <p:spPr>
          <a:xfrm>
            <a:off x="755650" y="1989138"/>
            <a:ext cx="4044950" cy="4038600"/>
          </a:xfrm>
        </p:spPr>
        <p:txBody>
          <a:bodyPr>
            <a:normAutofit/>
          </a:bodyPr>
          <a:lstStyle/>
          <a:p>
            <a:pPr eaLnBrk="1" hangingPunct="1">
              <a:buFontTx/>
              <a:buNone/>
            </a:pPr>
            <a:r>
              <a:rPr lang="en-GB" dirty="0" smtClean="0"/>
              <a:t>   </a:t>
            </a:r>
            <a:r>
              <a:rPr lang="en-GB" sz="2600" dirty="0" smtClean="0"/>
              <a:t>“Government needs to learn and innovate as much as the private sector and it must create new mechanisms for sharing ideas and best practices.”</a:t>
            </a:r>
          </a:p>
          <a:p>
            <a:pPr eaLnBrk="1" hangingPunct="1">
              <a:buFontTx/>
              <a:buNone/>
            </a:pPr>
            <a:endParaRPr lang="en-GB" dirty="0" smtClean="0"/>
          </a:p>
          <a:p>
            <a:pPr lvl="1" eaLnBrk="1" hangingPunct="1">
              <a:buFontTx/>
              <a:buNone/>
            </a:pPr>
            <a:r>
              <a:rPr lang="en-GB" sz="1200" b="1" dirty="0" smtClean="0"/>
              <a:t> </a:t>
            </a:r>
            <a:endParaRPr lang="en-GB" sz="1200" dirty="0" smtClean="0"/>
          </a:p>
          <a:p>
            <a:pPr eaLnBrk="1" hangingPunct="1">
              <a:buFontTx/>
              <a:buNone/>
            </a:pPr>
            <a:endParaRPr lang="en-GB" sz="1600" dirty="0" smtClean="0">
              <a:latin typeface="Verdana" pitchFamily="34" charset="0"/>
            </a:endParaRPr>
          </a:p>
        </p:txBody>
      </p:sp>
      <p:sp>
        <p:nvSpPr>
          <p:cNvPr id="32774" name="Text Box 4"/>
          <p:cNvSpPr txBox="1">
            <a:spLocks noChangeArrowheads="1"/>
          </p:cNvSpPr>
          <p:nvPr/>
        </p:nvSpPr>
        <p:spPr bwMode="auto">
          <a:xfrm>
            <a:off x="609600" y="990600"/>
            <a:ext cx="7467600" cy="641350"/>
          </a:xfrm>
          <a:prstGeom prst="rect">
            <a:avLst/>
          </a:prstGeom>
          <a:noFill/>
          <a:ln w="9525">
            <a:noFill/>
            <a:miter lim="800000"/>
            <a:headEnd/>
            <a:tailEnd/>
          </a:ln>
        </p:spPr>
        <p:txBody>
          <a:bodyPr>
            <a:spAutoFit/>
          </a:bodyPr>
          <a:lstStyle/>
          <a:p>
            <a:pPr>
              <a:spcBef>
                <a:spcPct val="50000"/>
              </a:spcBef>
            </a:pPr>
            <a:r>
              <a:rPr lang="en-GB" sz="3600"/>
              <a:t> </a:t>
            </a:r>
          </a:p>
        </p:txBody>
      </p:sp>
      <p:pic>
        <p:nvPicPr>
          <p:cNvPr id="32775" name="Picture 5"/>
          <p:cNvPicPr>
            <a:picLocks noGrp="1" noChangeAspect="1" noChangeArrowheads="1"/>
          </p:cNvPicPr>
          <p:nvPr>
            <p:ph sz="half" idx="2"/>
          </p:nvPr>
        </p:nvPicPr>
        <p:blipFill>
          <a:blip r:embed="rId2" cstate="print"/>
          <a:srcRect/>
          <a:stretch>
            <a:fillRect/>
          </a:stretch>
        </p:blipFill>
        <p:spPr>
          <a:xfrm>
            <a:off x="5580063" y="2349500"/>
            <a:ext cx="2609850" cy="1752600"/>
          </a:xfrm>
          <a:noFill/>
        </p:spPr>
      </p:pic>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ooter Placeholder 5"/>
          <p:cNvSpPr>
            <a:spLocks noGrp="1"/>
          </p:cNvSpPr>
          <p:nvPr>
            <p:ph type="ftr" sz="quarter" idx="11"/>
          </p:nvPr>
        </p:nvSpPr>
        <p:spPr>
          <a:noFill/>
        </p:spPr>
        <p:txBody>
          <a:bodyPr/>
          <a:lstStyle/>
          <a:p>
            <a:endParaRPr lang="en-GB" dirty="0"/>
          </a:p>
          <a:p>
            <a:endParaRPr lang="en-GB" dirty="0"/>
          </a:p>
          <a:p>
            <a:endParaRPr lang="en-GB" dirty="0"/>
          </a:p>
        </p:txBody>
      </p:sp>
      <p:sp>
        <p:nvSpPr>
          <p:cNvPr id="32771" name="Slide Number Placeholder 6"/>
          <p:cNvSpPr>
            <a:spLocks noGrp="1"/>
          </p:cNvSpPr>
          <p:nvPr>
            <p:ph type="sldNum" sz="quarter" idx="12"/>
          </p:nvPr>
        </p:nvSpPr>
        <p:spPr>
          <a:noFill/>
        </p:spPr>
        <p:txBody>
          <a:bodyPr/>
          <a:lstStyle/>
          <a:p>
            <a:endParaRPr lang="en-GB" dirty="0"/>
          </a:p>
        </p:txBody>
      </p:sp>
      <p:sp>
        <p:nvSpPr>
          <p:cNvPr id="32772" name="Rectangle 2"/>
          <p:cNvSpPr>
            <a:spLocks noGrp="1" noChangeArrowheads="1"/>
          </p:cNvSpPr>
          <p:nvPr>
            <p:ph type="title"/>
          </p:nvPr>
        </p:nvSpPr>
        <p:spPr/>
        <p:txBody>
          <a:bodyPr/>
          <a:lstStyle/>
          <a:p>
            <a:pPr eaLnBrk="1" hangingPunct="1"/>
            <a:endParaRPr lang="en-US" smtClean="0"/>
          </a:p>
        </p:txBody>
      </p:sp>
      <p:sp>
        <p:nvSpPr>
          <p:cNvPr id="32773" name="Rectangle 3"/>
          <p:cNvSpPr>
            <a:spLocks noGrp="1" noChangeArrowheads="1"/>
          </p:cNvSpPr>
          <p:nvPr>
            <p:ph type="body" sz="half" idx="1"/>
          </p:nvPr>
        </p:nvSpPr>
        <p:spPr>
          <a:xfrm>
            <a:off x="755650" y="1989138"/>
            <a:ext cx="4044950" cy="4038600"/>
          </a:xfrm>
        </p:spPr>
        <p:txBody>
          <a:bodyPr>
            <a:normAutofit/>
          </a:bodyPr>
          <a:lstStyle/>
          <a:p>
            <a:pPr eaLnBrk="1" hangingPunct="1">
              <a:buFontTx/>
              <a:buNone/>
            </a:pPr>
            <a:r>
              <a:rPr lang="en-GB" dirty="0" smtClean="0"/>
              <a:t>   </a:t>
            </a:r>
            <a:r>
              <a:rPr lang="en-GB" sz="2600" dirty="0" smtClean="0"/>
              <a:t>“Government needs to </a:t>
            </a:r>
            <a:r>
              <a:rPr lang="en-GB" sz="2600" b="1" dirty="0" smtClean="0"/>
              <a:t>learn and innovate </a:t>
            </a:r>
            <a:r>
              <a:rPr lang="en-GB" sz="2600" dirty="0" smtClean="0"/>
              <a:t>as much as the private sector and it must create new mechanisms for sharing ideas and best practices.”</a:t>
            </a:r>
          </a:p>
          <a:p>
            <a:pPr eaLnBrk="1" hangingPunct="1">
              <a:buFontTx/>
              <a:buNone/>
            </a:pPr>
            <a:endParaRPr lang="en-GB" dirty="0" smtClean="0"/>
          </a:p>
          <a:p>
            <a:pPr lvl="1" eaLnBrk="1" hangingPunct="1">
              <a:buFontTx/>
              <a:buNone/>
            </a:pPr>
            <a:r>
              <a:rPr lang="en-GB" sz="1200" b="1" dirty="0" smtClean="0"/>
              <a:t> </a:t>
            </a:r>
            <a:endParaRPr lang="en-GB" sz="1200" dirty="0" smtClean="0"/>
          </a:p>
          <a:p>
            <a:pPr eaLnBrk="1" hangingPunct="1">
              <a:buFontTx/>
              <a:buNone/>
            </a:pPr>
            <a:endParaRPr lang="en-GB" sz="1600" dirty="0" smtClean="0">
              <a:latin typeface="Verdana" pitchFamily="34" charset="0"/>
            </a:endParaRPr>
          </a:p>
        </p:txBody>
      </p:sp>
      <p:sp>
        <p:nvSpPr>
          <p:cNvPr id="32774" name="Text Box 4"/>
          <p:cNvSpPr txBox="1">
            <a:spLocks noChangeArrowheads="1"/>
          </p:cNvSpPr>
          <p:nvPr/>
        </p:nvSpPr>
        <p:spPr bwMode="auto">
          <a:xfrm>
            <a:off x="609600" y="990600"/>
            <a:ext cx="7467600" cy="641350"/>
          </a:xfrm>
          <a:prstGeom prst="rect">
            <a:avLst/>
          </a:prstGeom>
          <a:noFill/>
          <a:ln w="9525">
            <a:noFill/>
            <a:miter lim="800000"/>
            <a:headEnd/>
            <a:tailEnd/>
          </a:ln>
        </p:spPr>
        <p:txBody>
          <a:bodyPr>
            <a:spAutoFit/>
          </a:bodyPr>
          <a:lstStyle/>
          <a:p>
            <a:pPr>
              <a:spcBef>
                <a:spcPct val="50000"/>
              </a:spcBef>
            </a:pPr>
            <a:r>
              <a:rPr lang="en-GB" sz="3600"/>
              <a:t> </a:t>
            </a:r>
          </a:p>
        </p:txBody>
      </p:sp>
      <p:pic>
        <p:nvPicPr>
          <p:cNvPr id="32775" name="Picture 5"/>
          <p:cNvPicPr>
            <a:picLocks noGrp="1" noChangeAspect="1" noChangeArrowheads="1"/>
          </p:cNvPicPr>
          <p:nvPr>
            <p:ph sz="half" idx="2"/>
          </p:nvPr>
        </p:nvPicPr>
        <p:blipFill>
          <a:blip r:embed="rId2" cstate="print"/>
          <a:srcRect/>
          <a:stretch>
            <a:fillRect/>
          </a:stretch>
        </p:blipFill>
        <p:spPr>
          <a:xfrm>
            <a:off x="5580063" y="2349500"/>
            <a:ext cx="2609850" cy="1752600"/>
          </a:xfrm>
          <a:noFill/>
        </p:spPr>
      </p:pic>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ooter Placeholder 4"/>
          <p:cNvSpPr>
            <a:spLocks noGrp="1"/>
          </p:cNvSpPr>
          <p:nvPr>
            <p:ph type="ftr" sz="quarter" idx="4294967295"/>
          </p:nvPr>
        </p:nvSpPr>
        <p:spPr>
          <a:xfrm>
            <a:off x="3124200" y="6019800"/>
            <a:ext cx="2895600" cy="685800"/>
          </a:xfrm>
          <a:prstGeom prst="rect">
            <a:avLst/>
          </a:prstGeom>
          <a:noFill/>
        </p:spPr>
        <p:txBody>
          <a:bodyPr/>
          <a:lstStyle/>
          <a:p>
            <a:endParaRPr lang="en-GB" dirty="0"/>
          </a:p>
          <a:p>
            <a:endParaRPr lang="en-GB" dirty="0"/>
          </a:p>
          <a:p>
            <a:endParaRPr lang="en-GB" dirty="0"/>
          </a:p>
          <a:p>
            <a:endParaRPr lang="en-GB" dirty="0"/>
          </a:p>
        </p:txBody>
      </p:sp>
      <p:sp>
        <p:nvSpPr>
          <p:cNvPr id="34819" name="Slide Number Placeholder 5"/>
          <p:cNvSpPr>
            <a:spLocks noGrp="1"/>
          </p:cNvSpPr>
          <p:nvPr>
            <p:ph type="sldNum" sz="quarter" idx="4294967295"/>
          </p:nvPr>
        </p:nvSpPr>
        <p:spPr>
          <a:xfrm>
            <a:off x="6553200" y="6477000"/>
            <a:ext cx="1905000" cy="228600"/>
          </a:xfrm>
          <a:prstGeom prst="rect">
            <a:avLst/>
          </a:prstGeom>
          <a:noFill/>
        </p:spPr>
        <p:txBody>
          <a:bodyPr/>
          <a:lstStyle/>
          <a:p>
            <a:endParaRPr lang="en-GB" dirty="0"/>
          </a:p>
        </p:txBody>
      </p:sp>
      <p:sp>
        <p:nvSpPr>
          <p:cNvPr id="34820" name="Rectangle 2"/>
          <p:cNvSpPr>
            <a:spLocks noGrp="1" noChangeArrowheads="1"/>
          </p:cNvSpPr>
          <p:nvPr>
            <p:ph type="body" idx="1"/>
          </p:nvPr>
        </p:nvSpPr>
        <p:spPr>
          <a:xfrm>
            <a:off x="838200" y="2133600"/>
            <a:ext cx="7772400" cy="3733800"/>
          </a:xfrm>
        </p:spPr>
        <p:txBody>
          <a:bodyPr/>
          <a:lstStyle/>
          <a:p>
            <a:pPr algn="ctr" eaLnBrk="1" hangingPunct="1">
              <a:buFontTx/>
              <a:buNone/>
            </a:pPr>
            <a:r>
              <a:rPr lang="en-GB" sz="2000" smtClean="0"/>
              <a:t> </a:t>
            </a:r>
            <a:endParaRPr lang="en-GB" sz="1500" smtClean="0"/>
          </a:p>
          <a:p>
            <a:pPr eaLnBrk="1" hangingPunct="1">
              <a:buFontTx/>
              <a:buNone/>
            </a:pPr>
            <a:endParaRPr lang="en-GB" sz="1800" smtClean="0">
              <a:latin typeface="Verdana" pitchFamily="34" charset="0"/>
            </a:endParaRPr>
          </a:p>
        </p:txBody>
      </p:sp>
      <p:sp>
        <p:nvSpPr>
          <p:cNvPr id="34821" name="Text Box 3"/>
          <p:cNvSpPr txBox="1">
            <a:spLocks noChangeArrowheads="1"/>
          </p:cNvSpPr>
          <p:nvPr/>
        </p:nvSpPr>
        <p:spPr bwMode="auto">
          <a:xfrm>
            <a:off x="1066800" y="2514600"/>
            <a:ext cx="7467600" cy="2400657"/>
          </a:xfrm>
          <a:prstGeom prst="rect">
            <a:avLst/>
          </a:prstGeom>
          <a:noFill/>
          <a:ln w="9525">
            <a:noFill/>
            <a:miter lim="800000"/>
            <a:headEnd/>
            <a:tailEnd/>
          </a:ln>
        </p:spPr>
        <p:txBody>
          <a:bodyPr>
            <a:spAutoFit/>
          </a:bodyPr>
          <a:lstStyle/>
          <a:p>
            <a:pPr>
              <a:spcBef>
                <a:spcPct val="50000"/>
              </a:spcBef>
            </a:pPr>
            <a:r>
              <a:rPr lang="en-GB" sz="4800" dirty="0"/>
              <a:t>Learning, Knowledge, Skills, Creativity, Innovation,</a:t>
            </a:r>
          </a:p>
          <a:p>
            <a:pPr>
              <a:spcBef>
                <a:spcPct val="50000"/>
              </a:spcBef>
            </a:pPr>
            <a:r>
              <a:rPr lang="en-GB" sz="3600" dirty="0"/>
              <a:t>   </a:t>
            </a:r>
          </a:p>
        </p:txBody>
      </p:sp>
      <p:sp>
        <p:nvSpPr>
          <p:cNvPr id="34822" name="Text Box 4"/>
          <p:cNvSpPr txBox="1">
            <a:spLocks noChangeArrowheads="1"/>
          </p:cNvSpPr>
          <p:nvPr/>
        </p:nvSpPr>
        <p:spPr bwMode="auto">
          <a:xfrm>
            <a:off x="3775075" y="636588"/>
            <a:ext cx="298450" cy="641350"/>
          </a:xfrm>
          <a:prstGeom prst="rect">
            <a:avLst/>
          </a:prstGeom>
          <a:noFill/>
          <a:ln w="9525">
            <a:noFill/>
            <a:miter lim="800000"/>
            <a:headEnd/>
            <a:tailEnd/>
          </a:ln>
        </p:spPr>
        <p:txBody>
          <a:bodyPr wrap="none">
            <a:spAutoFit/>
          </a:bodyPr>
          <a:lstStyle/>
          <a:p>
            <a:r>
              <a:rPr lang="en-GB" sz="3600"/>
              <a:t> </a:t>
            </a:r>
          </a:p>
        </p:txBody>
      </p:sp>
      <p:sp>
        <p:nvSpPr>
          <p:cNvPr id="2" name="TextBox 1"/>
          <p:cNvSpPr txBox="1"/>
          <p:nvPr/>
        </p:nvSpPr>
        <p:spPr>
          <a:xfrm>
            <a:off x="1828800" y="685800"/>
            <a:ext cx="5067713" cy="1569660"/>
          </a:xfrm>
          <a:prstGeom prst="rect">
            <a:avLst/>
          </a:prstGeom>
          <a:noFill/>
        </p:spPr>
        <p:txBody>
          <a:bodyPr wrap="none" rtlCol="0">
            <a:spAutoFit/>
          </a:bodyPr>
          <a:lstStyle/>
          <a:p>
            <a:r>
              <a:rPr lang="en-US" sz="4800" dirty="0" smtClean="0"/>
              <a:t>The New Currency </a:t>
            </a:r>
          </a:p>
          <a:p>
            <a:r>
              <a:rPr lang="en-US" sz="4800" dirty="0" smtClean="0"/>
              <a:t>for the 21</a:t>
            </a:r>
            <a:r>
              <a:rPr lang="en-US" sz="4800" baseline="30000" dirty="0" smtClean="0"/>
              <a:t>st</a:t>
            </a:r>
            <a:r>
              <a:rPr lang="en-US" sz="4800" dirty="0" smtClean="0"/>
              <a:t> Century</a:t>
            </a:r>
            <a:endParaRPr lang="en-US" sz="4800" dirty="0"/>
          </a:p>
        </p:txBody>
      </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Footer Placeholder 4"/>
          <p:cNvSpPr>
            <a:spLocks noGrp="1"/>
          </p:cNvSpPr>
          <p:nvPr>
            <p:ph type="ftr" sz="quarter" idx="4294967295"/>
          </p:nvPr>
        </p:nvSpPr>
        <p:spPr>
          <a:xfrm>
            <a:off x="3124200" y="6019800"/>
            <a:ext cx="2895600" cy="685800"/>
          </a:xfrm>
          <a:prstGeom prst="rect">
            <a:avLst/>
          </a:prstGeom>
          <a:noFill/>
        </p:spPr>
        <p:txBody>
          <a:bodyPr/>
          <a:lstStyle/>
          <a:p>
            <a:endParaRPr lang="en-GB" dirty="0"/>
          </a:p>
          <a:p>
            <a:endParaRPr lang="en-GB" dirty="0"/>
          </a:p>
          <a:p>
            <a:endParaRPr lang="en-GB" dirty="0"/>
          </a:p>
        </p:txBody>
      </p:sp>
      <p:sp>
        <p:nvSpPr>
          <p:cNvPr id="8195" name="Slide Number Placeholder 5"/>
          <p:cNvSpPr>
            <a:spLocks noGrp="1"/>
          </p:cNvSpPr>
          <p:nvPr>
            <p:ph type="sldNum" sz="quarter" idx="4294967295"/>
          </p:nvPr>
        </p:nvSpPr>
        <p:spPr>
          <a:xfrm>
            <a:off x="6553200" y="6477000"/>
            <a:ext cx="1905000" cy="228600"/>
          </a:xfrm>
          <a:prstGeom prst="rect">
            <a:avLst/>
          </a:prstGeom>
          <a:noFill/>
        </p:spPr>
        <p:txBody>
          <a:bodyPr/>
          <a:lstStyle/>
          <a:p>
            <a:endParaRPr lang="en-GB" dirty="0"/>
          </a:p>
        </p:txBody>
      </p:sp>
      <p:sp>
        <p:nvSpPr>
          <p:cNvPr id="8196" name="Rectangle 2"/>
          <p:cNvSpPr>
            <a:spLocks noGrp="1" noChangeArrowheads="1"/>
          </p:cNvSpPr>
          <p:nvPr>
            <p:ph type="title"/>
          </p:nvPr>
        </p:nvSpPr>
        <p:spPr/>
        <p:txBody>
          <a:bodyPr>
            <a:normAutofit fontScale="90000"/>
          </a:bodyPr>
          <a:lstStyle/>
          <a:p>
            <a:pPr eaLnBrk="1" hangingPunct="1"/>
            <a:r>
              <a:rPr lang="en-GB" dirty="0" smtClean="0"/>
              <a:t>A Global </a:t>
            </a:r>
            <a:r>
              <a:rPr lang="en-GB" dirty="0" smtClean="0"/>
              <a:t>KM &amp; Innovation </a:t>
            </a:r>
            <a:r>
              <a:rPr lang="en-GB" dirty="0" smtClean="0"/>
              <a:t>Perspective</a:t>
            </a:r>
          </a:p>
        </p:txBody>
      </p:sp>
      <p:sp>
        <p:nvSpPr>
          <p:cNvPr id="8197" name="Rectangle 3"/>
          <p:cNvSpPr>
            <a:spLocks noGrp="1" noChangeArrowheads="1"/>
          </p:cNvSpPr>
          <p:nvPr>
            <p:ph type="body" idx="1"/>
          </p:nvPr>
        </p:nvSpPr>
        <p:spPr>
          <a:xfrm>
            <a:off x="1371600" y="1752600"/>
            <a:ext cx="6248400" cy="3352800"/>
          </a:xfrm>
        </p:spPr>
        <p:txBody>
          <a:bodyPr/>
          <a:lstStyle/>
          <a:p>
            <a:pPr eaLnBrk="1" hangingPunct="1">
              <a:buFontTx/>
              <a:buNone/>
            </a:pPr>
            <a:endParaRPr lang="en-GB" sz="2000" dirty="0" smtClean="0"/>
          </a:p>
          <a:p>
            <a:pPr eaLnBrk="1" hangingPunct="1"/>
            <a:r>
              <a:rPr lang="en-GB" sz="2000" dirty="0" smtClean="0">
                <a:solidFill>
                  <a:schemeClr val="tx1"/>
                </a:solidFill>
              </a:rPr>
              <a:t>KM &amp; Innovation </a:t>
            </a:r>
            <a:r>
              <a:rPr lang="en-GB" sz="2000" dirty="0" smtClean="0">
                <a:solidFill>
                  <a:schemeClr val="tx1"/>
                </a:solidFill>
              </a:rPr>
              <a:t>in the Global Knowledge Economy</a:t>
            </a:r>
          </a:p>
          <a:p>
            <a:pPr eaLnBrk="1" hangingPunct="1"/>
            <a:r>
              <a:rPr lang="en-GB" sz="2000" dirty="0" smtClean="0">
                <a:solidFill>
                  <a:schemeClr val="tx1"/>
                </a:solidFill>
              </a:rPr>
              <a:t>KM &amp; Innovation &amp; the </a:t>
            </a:r>
            <a:r>
              <a:rPr lang="en-GB" sz="2000" dirty="0" smtClean="0">
                <a:solidFill>
                  <a:schemeClr val="tx1"/>
                </a:solidFill>
              </a:rPr>
              <a:t>Europe 2020 Vision</a:t>
            </a:r>
          </a:p>
          <a:p>
            <a:pPr eaLnBrk="1" hangingPunct="1"/>
            <a:r>
              <a:rPr lang="en-GB" sz="2000" dirty="0" smtClean="0">
                <a:solidFill>
                  <a:schemeClr val="tx1"/>
                </a:solidFill>
              </a:rPr>
              <a:t>KM &amp; Innovation </a:t>
            </a:r>
            <a:r>
              <a:rPr lang="en-GB" sz="2000" dirty="0" smtClean="0">
                <a:solidFill>
                  <a:schemeClr val="tx1"/>
                </a:solidFill>
              </a:rPr>
              <a:t>and UK Government Strategy</a:t>
            </a:r>
          </a:p>
          <a:p>
            <a:pPr eaLnBrk="1" hangingPunct="1"/>
            <a:r>
              <a:rPr lang="en-GB" sz="2000" dirty="0" smtClean="0">
                <a:solidFill>
                  <a:srgbClr val="FF0000"/>
                </a:solidFill>
              </a:rPr>
              <a:t>Social KM  </a:t>
            </a:r>
          </a:p>
          <a:p>
            <a:pPr eaLnBrk="1" hangingPunct="1"/>
            <a:r>
              <a:rPr lang="en-GB" sz="2000" dirty="0" smtClean="0">
                <a:solidFill>
                  <a:schemeClr val="tx1"/>
                </a:solidFill>
              </a:rPr>
              <a:t>Emerging Global </a:t>
            </a:r>
            <a:r>
              <a:rPr lang="en-GB" sz="2000" dirty="0" smtClean="0">
                <a:solidFill>
                  <a:schemeClr val="tx1"/>
                </a:solidFill>
              </a:rPr>
              <a:t>KM &amp; Innovation </a:t>
            </a:r>
            <a:r>
              <a:rPr lang="en-GB" sz="2000" dirty="0" smtClean="0">
                <a:solidFill>
                  <a:schemeClr val="tx1"/>
                </a:solidFill>
              </a:rPr>
              <a:t>Trends</a:t>
            </a:r>
          </a:p>
          <a:p>
            <a:pPr eaLnBrk="1" hangingPunct="1"/>
            <a:endParaRPr lang="en-GB" sz="2000" dirty="0" smtClean="0"/>
          </a:p>
          <a:p>
            <a:pPr eaLnBrk="1" hangingPunct="1">
              <a:buFontTx/>
              <a:buNone/>
            </a:pPr>
            <a:endParaRPr lang="en-GB" sz="2000" dirty="0" smtClean="0"/>
          </a:p>
          <a:p>
            <a:pPr eaLnBrk="1" hangingPunct="1"/>
            <a:endParaRPr lang="en-GB" sz="2000" dirty="0" smtClean="0"/>
          </a:p>
        </p:txBody>
      </p:sp>
    </p:spTree>
    <p:extLst>
      <p:ext uri="{BB962C8B-B14F-4D97-AF65-F5344CB8AC3E}">
        <p14:creationId xmlns:p14="http://schemas.microsoft.com/office/powerpoint/2010/main" val="1395334572"/>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4"/>
          <p:cNvSpPr>
            <a:spLocks noGrp="1"/>
          </p:cNvSpPr>
          <p:nvPr>
            <p:ph type="sldNum" sz="quarter" idx="12"/>
          </p:nvPr>
        </p:nvSpPr>
        <p:spPr>
          <a:xfrm>
            <a:off x="3124200" y="6019800"/>
            <a:ext cx="2895600" cy="685800"/>
          </a:xfrm>
          <a:noFill/>
        </p:spPr>
        <p:txBody>
          <a:bodyPr/>
          <a:lstStyle/>
          <a:p>
            <a:pPr algn="ctr"/>
            <a:endParaRPr lang="en-GB" dirty="0" smtClean="0"/>
          </a:p>
        </p:txBody>
      </p:sp>
      <p:sp>
        <p:nvSpPr>
          <p:cNvPr id="17411" name="Rectangle 2"/>
          <p:cNvSpPr>
            <a:spLocks noGrp="1" noChangeArrowheads="1"/>
          </p:cNvSpPr>
          <p:nvPr>
            <p:ph type="title"/>
          </p:nvPr>
        </p:nvSpPr>
        <p:spPr/>
        <p:txBody>
          <a:bodyPr>
            <a:normAutofit fontScale="90000"/>
          </a:bodyPr>
          <a:lstStyle/>
          <a:p>
            <a:r>
              <a:rPr lang="en-GB" sz="3200" smtClean="0"/>
              <a:t>Mobile &amp; Wireless tools</a:t>
            </a:r>
            <a:br>
              <a:rPr lang="en-GB" sz="3200" smtClean="0"/>
            </a:br>
            <a:r>
              <a:rPr lang="en-GB" sz="3200" smtClean="0"/>
              <a:t/>
            </a:r>
            <a:br>
              <a:rPr lang="en-GB" sz="3200" smtClean="0"/>
            </a:br>
            <a:r>
              <a:rPr lang="en-GB" sz="3200" smtClean="0"/>
              <a:t> </a:t>
            </a:r>
          </a:p>
        </p:txBody>
      </p:sp>
      <p:pic>
        <p:nvPicPr>
          <p:cNvPr id="17412" name="Picture 3"/>
          <p:cNvPicPr>
            <a:picLocks noChangeAspect="1" noChangeArrowheads="1"/>
          </p:cNvPicPr>
          <p:nvPr/>
        </p:nvPicPr>
        <p:blipFill>
          <a:blip r:embed="rId3" cstate="print"/>
          <a:srcRect/>
          <a:stretch>
            <a:fillRect/>
          </a:stretch>
        </p:blipFill>
        <p:spPr bwMode="auto">
          <a:xfrm>
            <a:off x="5076825" y="1557338"/>
            <a:ext cx="2519363" cy="2447925"/>
          </a:xfrm>
          <a:prstGeom prst="rect">
            <a:avLst/>
          </a:prstGeom>
          <a:noFill/>
          <a:ln w="9525">
            <a:noFill/>
            <a:miter lim="800000"/>
            <a:headEnd/>
            <a:tailEnd/>
          </a:ln>
        </p:spPr>
      </p:pic>
      <p:pic>
        <p:nvPicPr>
          <p:cNvPr id="17413" name="Picture 4"/>
          <p:cNvPicPr>
            <a:picLocks noChangeAspect="1" noChangeArrowheads="1"/>
          </p:cNvPicPr>
          <p:nvPr/>
        </p:nvPicPr>
        <p:blipFill>
          <a:blip r:embed="rId4" cstate="print"/>
          <a:srcRect/>
          <a:stretch>
            <a:fillRect/>
          </a:stretch>
        </p:blipFill>
        <p:spPr bwMode="auto">
          <a:xfrm>
            <a:off x="1258888" y="1341438"/>
            <a:ext cx="1657350" cy="2087562"/>
          </a:xfrm>
          <a:prstGeom prst="rect">
            <a:avLst/>
          </a:prstGeom>
          <a:noFill/>
          <a:ln w="9525">
            <a:noFill/>
            <a:miter lim="800000"/>
            <a:headEnd/>
            <a:tailEnd/>
          </a:ln>
        </p:spPr>
      </p:pic>
      <p:pic>
        <p:nvPicPr>
          <p:cNvPr id="17414" name="Picture 5"/>
          <p:cNvPicPr>
            <a:picLocks noChangeAspect="1" noChangeArrowheads="1"/>
          </p:cNvPicPr>
          <p:nvPr/>
        </p:nvPicPr>
        <p:blipFill>
          <a:blip r:embed="rId5" cstate="print"/>
          <a:srcRect/>
          <a:stretch>
            <a:fillRect/>
          </a:stretch>
        </p:blipFill>
        <p:spPr bwMode="auto">
          <a:xfrm>
            <a:off x="1692275" y="3357563"/>
            <a:ext cx="3167063" cy="2808287"/>
          </a:xfrm>
          <a:prstGeom prst="rect">
            <a:avLst/>
          </a:prstGeom>
          <a:noFill/>
          <a:ln w="9525">
            <a:noFill/>
            <a:miter lim="800000"/>
            <a:headEnd/>
            <a:tailEnd/>
          </a:ln>
        </p:spPr>
      </p:pic>
      <p:pic>
        <p:nvPicPr>
          <p:cNvPr id="17415" name="Picture 6"/>
          <p:cNvPicPr>
            <a:picLocks noChangeAspect="1" noChangeArrowheads="1"/>
          </p:cNvPicPr>
          <p:nvPr/>
        </p:nvPicPr>
        <p:blipFill>
          <a:blip r:embed="rId6" cstate="print"/>
          <a:srcRect/>
          <a:stretch>
            <a:fillRect/>
          </a:stretch>
        </p:blipFill>
        <p:spPr bwMode="auto">
          <a:xfrm>
            <a:off x="5435600" y="4221163"/>
            <a:ext cx="2160588" cy="1655762"/>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4"/>
          <p:cNvSpPr>
            <a:spLocks noGrp="1"/>
          </p:cNvSpPr>
          <p:nvPr>
            <p:ph type="sldNum" sz="quarter" idx="12"/>
          </p:nvPr>
        </p:nvSpPr>
        <p:spPr>
          <a:xfrm>
            <a:off x="3124200" y="6019800"/>
            <a:ext cx="2895600" cy="685800"/>
          </a:xfrm>
          <a:noFill/>
        </p:spPr>
        <p:txBody>
          <a:bodyPr/>
          <a:lstStyle/>
          <a:p>
            <a:pPr algn="ctr"/>
            <a:endParaRPr lang="en-GB" dirty="0" smtClean="0"/>
          </a:p>
        </p:txBody>
      </p:sp>
      <p:sp>
        <p:nvSpPr>
          <p:cNvPr id="18435" name="Rectangle 2"/>
          <p:cNvSpPr>
            <a:spLocks noGrp="1" noChangeArrowheads="1"/>
          </p:cNvSpPr>
          <p:nvPr>
            <p:ph type="title"/>
          </p:nvPr>
        </p:nvSpPr>
        <p:spPr/>
        <p:txBody>
          <a:bodyPr/>
          <a:lstStyle/>
          <a:p>
            <a:r>
              <a:rPr lang="en-GB" dirty="0" smtClean="0"/>
              <a:t>Web </a:t>
            </a:r>
            <a:r>
              <a:rPr lang="en-GB" dirty="0" smtClean="0"/>
              <a:t>2.0   </a:t>
            </a:r>
            <a:endParaRPr lang="en-GB" dirty="0" smtClean="0"/>
          </a:p>
        </p:txBody>
      </p:sp>
      <p:pic>
        <p:nvPicPr>
          <p:cNvPr id="18436" name="Picture 3" descr="Google">
            <a:hlinkClick r:id="rId3"/>
          </p:cNvPr>
          <p:cNvPicPr>
            <a:picLocks noChangeAspect="1" noChangeArrowheads="1"/>
          </p:cNvPicPr>
          <p:nvPr/>
        </p:nvPicPr>
        <p:blipFill>
          <a:blip r:embed="rId4" cstate="print"/>
          <a:srcRect/>
          <a:stretch>
            <a:fillRect/>
          </a:stretch>
        </p:blipFill>
        <p:spPr bwMode="auto">
          <a:xfrm>
            <a:off x="1258888" y="1628775"/>
            <a:ext cx="1225550" cy="790575"/>
          </a:xfrm>
          <a:prstGeom prst="rect">
            <a:avLst/>
          </a:prstGeom>
          <a:noFill/>
          <a:ln w="9525">
            <a:noFill/>
            <a:miter lim="800000"/>
            <a:headEnd/>
            <a:tailEnd/>
          </a:ln>
        </p:spPr>
      </p:pic>
      <p:pic>
        <p:nvPicPr>
          <p:cNvPr id="18437" name="Picture 4" descr="This material is Open Knowlege">
            <a:hlinkClick r:id="rId5"/>
          </p:cNvPr>
          <p:cNvPicPr>
            <a:picLocks noChangeAspect="1" noChangeArrowheads="1"/>
          </p:cNvPicPr>
          <p:nvPr/>
        </p:nvPicPr>
        <p:blipFill>
          <a:blip r:embed="rId6" cstate="print"/>
          <a:srcRect/>
          <a:stretch>
            <a:fillRect/>
          </a:stretch>
        </p:blipFill>
        <p:spPr bwMode="auto">
          <a:xfrm>
            <a:off x="3563938" y="1773238"/>
            <a:ext cx="1296987" cy="647700"/>
          </a:xfrm>
          <a:prstGeom prst="rect">
            <a:avLst/>
          </a:prstGeom>
          <a:noFill/>
          <a:ln w="9525">
            <a:noFill/>
            <a:miter lim="800000"/>
            <a:headEnd/>
            <a:tailEnd/>
          </a:ln>
        </p:spPr>
      </p:pic>
      <p:pic>
        <p:nvPicPr>
          <p:cNvPr id="18438" name="Picture 5" descr=" Blogger "/>
          <p:cNvPicPr>
            <a:picLocks noChangeAspect="1" noChangeArrowheads="1"/>
          </p:cNvPicPr>
          <p:nvPr/>
        </p:nvPicPr>
        <p:blipFill>
          <a:blip r:embed="rId7" cstate="print"/>
          <a:srcRect/>
          <a:stretch>
            <a:fillRect/>
          </a:stretch>
        </p:blipFill>
        <p:spPr bwMode="auto">
          <a:xfrm>
            <a:off x="5292725" y="4941888"/>
            <a:ext cx="3295650" cy="952500"/>
          </a:xfrm>
          <a:prstGeom prst="rect">
            <a:avLst/>
          </a:prstGeom>
          <a:noFill/>
          <a:ln w="9525">
            <a:noFill/>
            <a:miter lim="800000"/>
            <a:headEnd/>
            <a:tailEnd/>
          </a:ln>
        </p:spPr>
      </p:pic>
      <p:pic>
        <p:nvPicPr>
          <p:cNvPr id="18439" name="Picture 6" descr="XML RSS">
            <a:hlinkClick r:id="rId8"/>
          </p:cNvPr>
          <p:cNvPicPr>
            <a:picLocks noChangeAspect="1" noChangeArrowheads="1"/>
          </p:cNvPicPr>
          <p:nvPr/>
        </p:nvPicPr>
        <p:blipFill>
          <a:blip r:embed="rId9" cstate="print"/>
          <a:srcRect/>
          <a:stretch>
            <a:fillRect/>
          </a:stretch>
        </p:blipFill>
        <p:spPr bwMode="auto">
          <a:xfrm>
            <a:off x="5940425" y="2852738"/>
            <a:ext cx="1008063" cy="349250"/>
          </a:xfrm>
          <a:prstGeom prst="rect">
            <a:avLst/>
          </a:prstGeom>
          <a:noFill/>
          <a:ln w="9525">
            <a:noFill/>
            <a:miter lim="800000"/>
            <a:headEnd/>
            <a:tailEnd/>
          </a:ln>
        </p:spPr>
      </p:pic>
      <p:pic>
        <p:nvPicPr>
          <p:cNvPr id="18440" name="Picture 7" descr="Locations of visitors to this page">
            <a:hlinkClick r:id="rId10"/>
          </p:cNvPr>
          <p:cNvPicPr>
            <a:picLocks noChangeAspect="1" noChangeArrowheads="1"/>
          </p:cNvPicPr>
          <p:nvPr/>
        </p:nvPicPr>
        <p:blipFill>
          <a:blip r:embed="rId11" cstate="print"/>
          <a:srcRect/>
          <a:stretch>
            <a:fillRect/>
          </a:stretch>
        </p:blipFill>
        <p:spPr bwMode="auto">
          <a:xfrm>
            <a:off x="1042988" y="3068638"/>
            <a:ext cx="1871662" cy="1225550"/>
          </a:xfrm>
          <a:prstGeom prst="rect">
            <a:avLst/>
          </a:prstGeom>
          <a:noFill/>
          <a:ln w="9525">
            <a:noFill/>
            <a:miter lim="800000"/>
            <a:headEnd/>
            <a:tailEnd/>
          </a:ln>
        </p:spPr>
      </p:pic>
      <p:pic>
        <p:nvPicPr>
          <p:cNvPr id="18441" name="Picture 8" descr="Nohat-logo-nowords-bgwhite-200px"/>
          <p:cNvPicPr>
            <a:picLocks noChangeAspect="1" noChangeArrowheads="1"/>
          </p:cNvPicPr>
          <p:nvPr/>
        </p:nvPicPr>
        <p:blipFill>
          <a:blip r:embed="rId12" cstate="print"/>
          <a:srcRect/>
          <a:stretch>
            <a:fillRect/>
          </a:stretch>
        </p:blipFill>
        <p:spPr bwMode="auto">
          <a:xfrm>
            <a:off x="3851275" y="2997200"/>
            <a:ext cx="1905000" cy="1905000"/>
          </a:xfrm>
          <a:prstGeom prst="rect">
            <a:avLst/>
          </a:prstGeom>
          <a:noFill/>
          <a:ln w="9525">
            <a:noFill/>
            <a:miter lim="800000"/>
            <a:headEnd/>
            <a:tailEnd/>
          </a:ln>
        </p:spPr>
      </p:pic>
      <p:pic>
        <p:nvPicPr>
          <p:cNvPr id="18442" name="Picture 9" descr="Google">
            <a:hlinkClick r:id="rId13"/>
          </p:cNvPr>
          <p:cNvPicPr>
            <a:picLocks noChangeAspect="1" noChangeArrowheads="1"/>
          </p:cNvPicPr>
          <p:nvPr/>
        </p:nvPicPr>
        <p:blipFill>
          <a:blip r:embed="rId14" cstate="print"/>
          <a:srcRect/>
          <a:stretch>
            <a:fillRect/>
          </a:stretch>
        </p:blipFill>
        <p:spPr bwMode="auto">
          <a:xfrm>
            <a:off x="6804025" y="3500438"/>
            <a:ext cx="1428750" cy="504825"/>
          </a:xfrm>
          <a:prstGeom prst="rect">
            <a:avLst/>
          </a:prstGeom>
          <a:noFill/>
          <a:ln w="9525">
            <a:noFill/>
            <a:miter lim="800000"/>
            <a:headEnd/>
            <a:tailEnd/>
          </a:ln>
        </p:spPr>
      </p:pic>
      <p:pic>
        <p:nvPicPr>
          <p:cNvPr id="18443" name="Picture 10" descr="Home">
            <a:hlinkClick r:id="rId15"/>
          </p:cNvPr>
          <p:cNvPicPr>
            <a:picLocks noChangeAspect="1" noChangeArrowheads="1"/>
          </p:cNvPicPr>
          <p:nvPr/>
        </p:nvPicPr>
        <p:blipFill>
          <a:blip r:embed="rId16" cstate="print"/>
          <a:srcRect/>
          <a:stretch>
            <a:fillRect/>
          </a:stretch>
        </p:blipFill>
        <p:spPr bwMode="auto">
          <a:xfrm>
            <a:off x="7451725" y="2565400"/>
            <a:ext cx="1171575" cy="600075"/>
          </a:xfrm>
          <a:prstGeom prst="rect">
            <a:avLst/>
          </a:prstGeom>
          <a:noFill/>
          <a:ln w="9525">
            <a:noFill/>
            <a:miter lim="800000"/>
            <a:headEnd/>
            <a:tailEnd/>
          </a:ln>
        </p:spPr>
      </p:pic>
      <p:pic>
        <p:nvPicPr>
          <p:cNvPr id="18444" name="Picture 11" descr="france-beta">
            <a:hlinkClick r:id="rId17"/>
          </p:cNvPr>
          <p:cNvPicPr>
            <a:picLocks noChangeAspect="1" noChangeArrowheads="1"/>
          </p:cNvPicPr>
          <p:nvPr/>
        </p:nvPicPr>
        <p:blipFill>
          <a:blip r:embed="rId18" cstate="print"/>
          <a:srcRect/>
          <a:stretch>
            <a:fillRect/>
          </a:stretch>
        </p:blipFill>
        <p:spPr bwMode="auto">
          <a:xfrm>
            <a:off x="6732588" y="1557338"/>
            <a:ext cx="1952625" cy="609600"/>
          </a:xfrm>
          <a:prstGeom prst="rect">
            <a:avLst/>
          </a:prstGeom>
          <a:noFill/>
          <a:ln w="9525">
            <a:noFill/>
            <a:miter lim="800000"/>
            <a:headEnd/>
            <a:tailEnd/>
          </a:ln>
        </p:spPr>
      </p:pic>
      <p:pic>
        <p:nvPicPr>
          <p:cNvPr id="18445" name="Picture 12" descr="Flickr"/>
          <p:cNvPicPr>
            <a:picLocks noChangeAspect="1" noChangeArrowheads="1"/>
          </p:cNvPicPr>
          <p:nvPr/>
        </p:nvPicPr>
        <p:blipFill>
          <a:blip r:embed="rId19"/>
          <a:srcRect/>
          <a:stretch>
            <a:fillRect/>
          </a:stretch>
        </p:blipFill>
        <p:spPr bwMode="auto">
          <a:xfrm>
            <a:off x="3800475" y="3124200"/>
            <a:ext cx="1543050" cy="609600"/>
          </a:xfrm>
          <a:prstGeom prst="rect">
            <a:avLst/>
          </a:prstGeom>
          <a:noFill/>
          <a:ln w="9525">
            <a:noFill/>
            <a:miter lim="800000"/>
            <a:headEnd/>
            <a:tailEnd/>
          </a:ln>
        </p:spPr>
      </p:pic>
      <p:pic>
        <p:nvPicPr>
          <p:cNvPr id="18446" name="Picture 13" descr="Flickr"/>
          <p:cNvPicPr>
            <a:picLocks noChangeAspect="1" noChangeArrowheads="1"/>
          </p:cNvPicPr>
          <p:nvPr/>
        </p:nvPicPr>
        <p:blipFill>
          <a:blip r:embed="rId19"/>
          <a:srcRect/>
          <a:stretch>
            <a:fillRect/>
          </a:stretch>
        </p:blipFill>
        <p:spPr bwMode="auto">
          <a:xfrm>
            <a:off x="3800475" y="3124200"/>
            <a:ext cx="1543050" cy="609600"/>
          </a:xfrm>
          <a:prstGeom prst="rect">
            <a:avLst/>
          </a:prstGeom>
          <a:noFill/>
          <a:ln w="9525">
            <a:noFill/>
            <a:miter lim="800000"/>
            <a:headEnd/>
            <a:tailEnd/>
          </a:ln>
        </p:spPr>
      </p:pic>
      <p:pic>
        <p:nvPicPr>
          <p:cNvPr id="18447" name="Picture 14" descr="Flickr"/>
          <p:cNvPicPr>
            <a:picLocks noChangeAspect="1" noChangeArrowheads="1"/>
          </p:cNvPicPr>
          <p:nvPr/>
        </p:nvPicPr>
        <p:blipFill>
          <a:blip r:embed="rId19"/>
          <a:srcRect/>
          <a:stretch>
            <a:fillRect/>
          </a:stretch>
        </p:blipFill>
        <p:spPr bwMode="auto">
          <a:xfrm>
            <a:off x="3563938" y="3068638"/>
            <a:ext cx="1543050" cy="609600"/>
          </a:xfrm>
          <a:prstGeom prst="rect">
            <a:avLst/>
          </a:prstGeom>
          <a:noFill/>
          <a:ln w="9525">
            <a:noFill/>
            <a:miter lim="800000"/>
            <a:headEnd/>
            <a:tailEnd/>
          </a:ln>
        </p:spPr>
      </p:pic>
      <p:pic>
        <p:nvPicPr>
          <p:cNvPr id="18448" name="Picture 15" descr="Flickr logo. If you click it, you'll go home">
            <a:hlinkClick r:id="rId20"/>
          </p:cNvPr>
          <p:cNvPicPr>
            <a:picLocks noChangeAspect="1" noChangeArrowheads="1"/>
          </p:cNvPicPr>
          <p:nvPr/>
        </p:nvPicPr>
        <p:blipFill>
          <a:blip r:embed="rId21" cstate="print"/>
          <a:srcRect/>
          <a:stretch>
            <a:fillRect/>
          </a:stretch>
        </p:blipFill>
        <p:spPr bwMode="auto">
          <a:xfrm>
            <a:off x="7019925" y="4508500"/>
            <a:ext cx="933450" cy="247650"/>
          </a:xfrm>
          <a:prstGeom prst="rect">
            <a:avLst/>
          </a:prstGeom>
          <a:noFill/>
          <a:ln w="9525">
            <a:noFill/>
            <a:miter lim="800000"/>
            <a:headEnd/>
            <a:tailEnd/>
          </a:ln>
        </p:spPr>
      </p:pic>
      <p:pic>
        <p:nvPicPr>
          <p:cNvPr id="18449" name="Picture 16" descr="headname"/>
          <p:cNvPicPr>
            <a:picLocks noChangeAspect="1" noChangeArrowheads="1"/>
          </p:cNvPicPr>
          <p:nvPr/>
        </p:nvPicPr>
        <p:blipFill>
          <a:blip r:embed="rId22" cstate="print"/>
          <a:srcRect/>
          <a:stretch>
            <a:fillRect/>
          </a:stretch>
        </p:blipFill>
        <p:spPr bwMode="auto">
          <a:xfrm>
            <a:off x="611188" y="4797425"/>
            <a:ext cx="4248150" cy="781050"/>
          </a:xfrm>
          <a:prstGeom prst="rect">
            <a:avLst/>
          </a:prstGeom>
          <a:noFill/>
          <a:ln w="9525">
            <a:noFill/>
            <a:miter lim="800000"/>
            <a:headEnd/>
            <a:tailEnd/>
          </a:ln>
        </p:spPr>
      </p:pic>
      <p:pic>
        <p:nvPicPr>
          <p:cNvPr id="18450" name="Picture 17" descr="Creative Commons License">
            <a:hlinkClick r:id="rId23"/>
          </p:cNvPr>
          <p:cNvPicPr>
            <a:picLocks noChangeAspect="1" noChangeArrowheads="1"/>
          </p:cNvPicPr>
          <p:nvPr/>
        </p:nvPicPr>
        <p:blipFill>
          <a:blip r:embed="rId24" cstate="print"/>
          <a:srcRect/>
          <a:stretch>
            <a:fillRect/>
          </a:stretch>
        </p:blipFill>
        <p:spPr bwMode="auto">
          <a:xfrm>
            <a:off x="5435600" y="1989138"/>
            <a:ext cx="838200" cy="295275"/>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Footer Placeholder 4"/>
          <p:cNvSpPr>
            <a:spLocks noGrp="1"/>
          </p:cNvSpPr>
          <p:nvPr>
            <p:ph type="ftr" sz="quarter" idx="4294967295"/>
          </p:nvPr>
        </p:nvSpPr>
        <p:spPr>
          <a:xfrm>
            <a:off x="3124200" y="6019800"/>
            <a:ext cx="2895600" cy="685800"/>
          </a:xfrm>
          <a:prstGeom prst="rect">
            <a:avLst/>
          </a:prstGeom>
          <a:noFill/>
        </p:spPr>
        <p:txBody>
          <a:bodyPr/>
          <a:lstStyle/>
          <a:p>
            <a:endParaRPr lang="en-GB" dirty="0" smtClean="0"/>
          </a:p>
          <a:p>
            <a:endParaRPr lang="en-GB" dirty="0" smtClean="0"/>
          </a:p>
          <a:p>
            <a:endParaRPr lang="en-GB" dirty="0" smtClean="0"/>
          </a:p>
        </p:txBody>
      </p:sp>
      <p:sp>
        <p:nvSpPr>
          <p:cNvPr id="24579" name="Slide Number Placeholder 5"/>
          <p:cNvSpPr>
            <a:spLocks noGrp="1"/>
          </p:cNvSpPr>
          <p:nvPr>
            <p:ph type="sldNum" sz="quarter" idx="4294967295"/>
          </p:nvPr>
        </p:nvSpPr>
        <p:spPr>
          <a:xfrm>
            <a:off x="6553200" y="6477000"/>
            <a:ext cx="1905000" cy="228600"/>
          </a:xfrm>
          <a:prstGeom prst="rect">
            <a:avLst/>
          </a:prstGeom>
          <a:noFill/>
        </p:spPr>
        <p:txBody>
          <a:bodyPr/>
          <a:lstStyle/>
          <a:p>
            <a:endParaRPr lang="en-GB" dirty="0" smtClean="0"/>
          </a:p>
        </p:txBody>
      </p:sp>
      <p:sp>
        <p:nvSpPr>
          <p:cNvPr id="24580" name="Rectangle 2"/>
          <p:cNvSpPr>
            <a:spLocks noGrp="1" noChangeArrowheads="1"/>
          </p:cNvSpPr>
          <p:nvPr>
            <p:ph type="title"/>
          </p:nvPr>
        </p:nvSpPr>
        <p:spPr/>
        <p:txBody>
          <a:bodyPr/>
          <a:lstStyle/>
          <a:p>
            <a:r>
              <a:rPr lang="en-GB" smtClean="0"/>
              <a:t>Cloud Computing</a:t>
            </a:r>
          </a:p>
        </p:txBody>
      </p:sp>
      <p:sp>
        <p:nvSpPr>
          <p:cNvPr id="24581" name="Rectangle 3"/>
          <p:cNvSpPr>
            <a:spLocks noGrp="1" noChangeArrowheads="1"/>
          </p:cNvSpPr>
          <p:nvPr>
            <p:ph type="body" idx="1"/>
          </p:nvPr>
        </p:nvSpPr>
        <p:spPr>
          <a:xfrm>
            <a:off x="2057400" y="1828800"/>
            <a:ext cx="6248400" cy="2590800"/>
          </a:xfrm>
        </p:spPr>
        <p:txBody>
          <a:bodyPr/>
          <a:lstStyle/>
          <a:p>
            <a:pPr>
              <a:lnSpc>
                <a:spcPct val="90000"/>
              </a:lnSpc>
            </a:pPr>
            <a:endParaRPr lang="en-GB" sz="2000" smtClean="0"/>
          </a:p>
          <a:p>
            <a:pPr>
              <a:lnSpc>
                <a:spcPct val="90000"/>
              </a:lnSpc>
              <a:buFontTx/>
              <a:buNone/>
            </a:pPr>
            <a:endParaRPr lang="en-GB" sz="2000" smtClean="0"/>
          </a:p>
          <a:p>
            <a:pPr>
              <a:lnSpc>
                <a:spcPct val="90000"/>
              </a:lnSpc>
            </a:pPr>
            <a:endParaRPr lang="en-GB" sz="2000" smtClean="0"/>
          </a:p>
        </p:txBody>
      </p:sp>
      <p:pic>
        <p:nvPicPr>
          <p:cNvPr id="24582" name="Picture 2" descr="C:\Documents and Settings\x_young\Desktop\cloud computing.jpg"/>
          <p:cNvPicPr>
            <a:picLocks noChangeAspect="1" noChangeArrowheads="1"/>
          </p:cNvPicPr>
          <p:nvPr/>
        </p:nvPicPr>
        <p:blipFill>
          <a:blip r:embed="rId3" cstate="print"/>
          <a:srcRect/>
          <a:stretch>
            <a:fillRect/>
          </a:stretch>
        </p:blipFill>
        <p:spPr bwMode="auto">
          <a:xfrm>
            <a:off x="2484438" y="1628775"/>
            <a:ext cx="4032250" cy="3744913"/>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4"/>
          <p:cNvSpPr>
            <a:spLocks noGrp="1"/>
          </p:cNvSpPr>
          <p:nvPr>
            <p:ph type="ftr" sz="quarter" idx="4294967295"/>
          </p:nvPr>
        </p:nvSpPr>
        <p:spPr>
          <a:xfrm>
            <a:off x="3124200" y="6019800"/>
            <a:ext cx="2895600" cy="685800"/>
          </a:xfrm>
          <a:prstGeom prst="rect">
            <a:avLst/>
          </a:prstGeom>
          <a:noFill/>
        </p:spPr>
        <p:txBody>
          <a:bodyPr/>
          <a:lstStyle/>
          <a:p>
            <a:endParaRPr lang="en-GB" dirty="0"/>
          </a:p>
          <a:p>
            <a:endParaRPr lang="en-GB" dirty="0"/>
          </a:p>
          <a:p>
            <a:endParaRPr lang="en-GB" dirty="0"/>
          </a:p>
        </p:txBody>
      </p:sp>
      <p:sp>
        <p:nvSpPr>
          <p:cNvPr id="7171" name="Slide Number Placeholder 5"/>
          <p:cNvSpPr>
            <a:spLocks noGrp="1"/>
          </p:cNvSpPr>
          <p:nvPr>
            <p:ph type="sldNum" sz="quarter" idx="4294967295"/>
          </p:nvPr>
        </p:nvSpPr>
        <p:spPr>
          <a:xfrm>
            <a:off x="6553200" y="6477000"/>
            <a:ext cx="1905000" cy="228600"/>
          </a:xfrm>
          <a:prstGeom prst="rect">
            <a:avLst/>
          </a:prstGeom>
          <a:noFill/>
        </p:spPr>
        <p:txBody>
          <a:bodyPr/>
          <a:lstStyle/>
          <a:p>
            <a:endParaRPr lang="en-GB" dirty="0"/>
          </a:p>
        </p:txBody>
      </p:sp>
      <p:sp>
        <p:nvSpPr>
          <p:cNvPr id="7172" name="Rectangle 2"/>
          <p:cNvSpPr>
            <a:spLocks noGrp="1" noChangeArrowheads="1"/>
          </p:cNvSpPr>
          <p:nvPr>
            <p:ph type="title"/>
          </p:nvPr>
        </p:nvSpPr>
        <p:spPr/>
        <p:txBody>
          <a:bodyPr/>
          <a:lstStyle/>
          <a:p>
            <a:pPr eaLnBrk="1" hangingPunct="1"/>
            <a:r>
              <a:rPr lang="en-GB" sz="3200" smtClean="0"/>
              <a:t>www.knowledge-management-online.com</a:t>
            </a:r>
          </a:p>
        </p:txBody>
      </p:sp>
      <p:pic>
        <p:nvPicPr>
          <p:cNvPr id="7173" name="Picture 3"/>
          <p:cNvPicPr>
            <a:picLocks noGrp="1" noChangeAspect="1" noChangeArrowheads="1"/>
          </p:cNvPicPr>
          <p:nvPr>
            <p:ph type="body" idx="1"/>
          </p:nvPr>
        </p:nvPicPr>
        <p:blipFill>
          <a:blip r:embed="rId3" cstate="print"/>
          <a:srcRect/>
          <a:stretch>
            <a:fillRect/>
          </a:stretch>
        </p:blipFill>
        <p:spPr>
          <a:xfrm>
            <a:off x="1447800" y="1524000"/>
            <a:ext cx="6248400" cy="4038600"/>
          </a:xfrm>
        </p:spPr>
      </p:pic>
    </p:spTree>
    <p:extLst>
      <p:ext uri="{BB962C8B-B14F-4D97-AF65-F5344CB8AC3E}">
        <p14:creationId xmlns:p14="http://schemas.microsoft.com/office/powerpoint/2010/main" val="1566813788"/>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Footer Placeholder 5"/>
          <p:cNvSpPr>
            <a:spLocks noGrp="1"/>
          </p:cNvSpPr>
          <p:nvPr>
            <p:ph type="ftr" sz="quarter" idx="11"/>
          </p:nvPr>
        </p:nvSpPr>
        <p:spPr>
          <a:noFill/>
        </p:spPr>
        <p:txBody>
          <a:bodyPr/>
          <a:lstStyle/>
          <a:p>
            <a:endParaRPr lang="en-GB" dirty="0" smtClean="0"/>
          </a:p>
          <a:p>
            <a:endParaRPr lang="en-GB" dirty="0" smtClean="0"/>
          </a:p>
          <a:p>
            <a:endParaRPr lang="en-GB" dirty="0" smtClean="0"/>
          </a:p>
        </p:txBody>
      </p:sp>
      <p:sp>
        <p:nvSpPr>
          <p:cNvPr id="19459" name="Slide Number Placeholder 6"/>
          <p:cNvSpPr>
            <a:spLocks noGrp="1"/>
          </p:cNvSpPr>
          <p:nvPr>
            <p:ph type="sldNum" sz="quarter" idx="12"/>
          </p:nvPr>
        </p:nvSpPr>
        <p:spPr>
          <a:xfrm>
            <a:off x="6248400" y="6477000"/>
            <a:ext cx="1905000" cy="228600"/>
          </a:xfrm>
          <a:noFill/>
        </p:spPr>
        <p:txBody>
          <a:bodyPr/>
          <a:lstStyle/>
          <a:p>
            <a:endParaRPr lang="en-GB" dirty="0" smtClean="0"/>
          </a:p>
        </p:txBody>
      </p:sp>
      <p:sp>
        <p:nvSpPr>
          <p:cNvPr id="19460" name="Rectangle 2"/>
          <p:cNvSpPr>
            <a:spLocks noGrp="1" noChangeArrowheads="1"/>
          </p:cNvSpPr>
          <p:nvPr>
            <p:ph type="title"/>
          </p:nvPr>
        </p:nvSpPr>
        <p:spPr/>
        <p:txBody>
          <a:bodyPr/>
          <a:lstStyle/>
          <a:p>
            <a:pPr eaLnBrk="1" hangingPunct="1"/>
            <a:r>
              <a:rPr lang="en-GB" sz="3200" smtClean="0"/>
              <a:t>   </a:t>
            </a:r>
          </a:p>
        </p:txBody>
      </p:sp>
      <p:sp>
        <p:nvSpPr>
          <p:cNvPr id="19461" name="Rectangle 3"/>
          <p:cNvSpPr>
            <a:spLocks noGrp="1" noChangeArrowheads="1"/>
          </p:cNvSpPr>
          <p:nvPr>
            <p:ph type="body" sz="half" idx="1"/>
          </p:nvPr>
        </p:nvSpPr>
        <p:spPr/>
        <p:txBody>
          <a:bodyPr/>
          <a:lstStyle/>
          <a:p>
            <a:pPr eaLnBrk="1" hangingPunct="1">
              <a:buFontTx/>
              <a:buNone/>
            </a:pPr>
            <a:endParaRPr lang="en-GB" sz="1800" b="1" smtClean="0"/>
          </a:p>
          <a:p>
            <a:pPr lvl="1" eaLnBrk="1" hangingPunct="1"/>
            <a:endParaRPr lang="en-GB" sz="1600" smtClean="0">
              <a:solidFill>
                <a:srgbClr val="CCCCFF"/>
              </a:solidFill>
            </a:endParaRPr>
          </a:p>
          <a:p>
            <a:pPr eaLnBrk="1" hangingPunct="1"/>
            <a:endParaRPr lang="en-GB" sz="1800" smtClean="0">
              <a:solidFill>
                <a:srgbClr val="CCCCFF"/>
              </a:solidFill>
            </a:endParaRPr>
          </a:p>
          <a:p>
            <a:pPr eaLnBrk="1" hangingPunct="1">
              <a:buFontTx/>
              <a:buNone/>
            </a:pPr>
            <a:endParaRPr lang="en-GB" sz="1800" smtClean="0"/>
          </a:p>
          <a:p>
            <a:pPr eaLnBrk="1" hangingPunct="1"/>
            <a:endParaRPr lang="en-GB" sz="1800" smtClean="0"/>
          </a:p>
        </p:txBody>
      </p:sp>
      <p:sp>
        <p:nvSpPr>
          <p:cNvPr id="19462" name="Text Box 4"/>
          <p:cNvSpPr txBox="1">
            <a:spLocks noChangeArrowheads="1"/>
          </p:cNvSpPr>
          <p:nvPr/>
        </p:nvSpPr>
        <p:spPr bwMode="auto">
          <a:xfrm>
            <a:off x="3790950" y="282575"/>
            <a:ext cx="1098550" cy="641350"/>
          </a:xfrm>
          <a:prstGeom prst="rect">
            <a:avLst/>
          </a:prstGeom>
          <a:noFill/>
          <a:ln w="9525">
            <a:noFill/>
            <a:miter lim="800000"/>
            <a:headEnd/>
            <a:tailEnd/>
          </a:ln>
        </p:spPr>
        <p:txBody>
          <a:bodyPr wrap="none">
            <a:spAutoFit/>
          </a:bodyPr>
          <a:lstStyle/>
          <a:p>
            <a:r>
              <a:rPr lang="en-GB" sz="3600"/>
              <a:t>BBC</a:t>
            </a:r>
          </a:p>
        </p:txBody>
      </p:sp>
      <p:pic>
        <p:nvPicPr>
          <p:cNvPr id="19463" name="Picture 6"/>
          <p:cNvPicPr>
            <a:picLocks noGrp="1" noChangeAspect="1" noChangeArrowheads="1"/>
          </p:cNvPicPr>
          <p:nvPr>
            <p:ph sz="half" idx="2"/>
          </p:nvPr>
        </p:nvPicPr>
        <p:blipFill>
          <a:blip r:embed="rId3" cstate="print"/>
          <a:srcRect/>
          <a:stretch>
            <a:fillRect/>
          </a:stretch>
        </p:blipFill>
        <p:spPr>
          <a:xfrm>
            <a:off x="971550" y="1125538"/>
            <a:ext cx="6985000" cy="4824412"/>
          </a:xfrm>
        </p:spPr>
      </p:pic>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oter Placeholder 5"/>
          <p:cNvSpPr>
            <a:spLocks noGrp="1"/>
          </p:cNvSpPr>
          <p:nvPr>
            <p:ph type="ftr" sz="quarter" idx="11"/>
          </p:nvPr>
        </p:nvSpPr>
        <p:spPr>
          <a:noFill/>
        </p:spPr>
        <p:txBody>
          <a:bodyPr/>
          <a:lstStyle/>
          <a:p>
            <a:endParaRPr lang="en-GB" dirty="0" smtClean="0"/>
          </a:p>
          <a:p>
            <a:endParaRPr lang="en-GB" dirty="0" smtClean="0"/>
          </a:p>
          <a:p>
            <a:endParaRPr lang="en-GB" dirty="0" smtClean="0"/>
          </a:p>
        </p:txBody>
      </p:sp>
      <p:sp>
        <p:nvSpPr>
          <p:cNvPr id="20483" name="Slide Number Placeholder 6"/>
          <p:cNvSpPr>
            <a:spLocks noGrp="1"/>
          </p:cNvSpPr>
          <p:nvPr>
            <p:ph type="sldNum" sz="quarter" idx="12"/>
          </p:nvPr>
        </p:nvSpPr>
        <p:spPr>
          <a:noFill/>
        </p:spPr>
        <p:txBody>
          <a:bodyPr/>
          <a:lstStyle/>
          <a:p>
            <a:endParaRPr lang="en-GB" dirty="0" smtClean="0"/>
          </a:p>
        </p:txBody>
      </p:sp>
      <p:sp>
        <p:nvSpPr>
          <p:cNvPr id="20484" name="Rectangle 2"/>
          <p:cNvSpPr>
            <a:spLocks noGrp="1" noChangeArrowheads="1"/>
          </p:cNvSpPr>
          <p:nvPr>
            <p:ph type="title"/>
          </p:nvPr>
        </p:nvSpPr>
        <p:spPr/>
        <p:txBody>
          <a:bodyPr/>
          <a:lstStyle/>
          <a:p>
            <a:pPr eaLnBrk="1" hangingPunct="1"/>
            <a:r>
              <a:rPr lang="en-GB" sz="3200" smtClean="0"/>
              <a:t>   </a:t>
            </a:r>
          </a:p>
        </p:txBody>
      </p:sp>
      <p:sp>
        <p:nvSpPr>
          <p:cNvPr id="20485" name="Rectangle 3"/>
          <p:cNvSpPr>
            <a:spLocks noGrp="1" noChangeArrowheads="1"/>
          </p:cNvSpPr>
          <p:nvPr>
            <p:ph type="body" sz="half" idx="1"/>
          </p:nvPr>
        </p:nvSpPr>
        <p:spPr/>
        <p:txBody>
          <a:bodyPr/>
          <a:lstStyle/>
          <a:p>
            <a:pPr eaLnBrk="1" hangingPunct="1">
              <a:buFontTx/>
              <a:buNone/>
            </a:pPr>
            <a:endParaRPr lang="en-GB" sz="1800" b="1" smtClean="0"/>
          </a:p>
          <a:p>
            <a:pPr lvl="1" eaLnBrk="1" hangingPunct="1"/>
            <a:endParaRPr lang="en-GB" sz="1600" smtClean="0">
              <a:solidFill>
                <a:srgbClr val="CCCCFF"/>
              </a:solidFill>
            </a:endParaRPr>
          </a:p>
          <a:p>
            <a:pPr eaLnBrk="1" hangingPunct="1"/>
            <a:endParaRPr lang="en-GB" sz="1800" smtClean="0">
              <a:solidFill>
                <a:srgbClr val="CCCCFF"/>
              </a:solidFill>
            </a:endParaRPr>
          </a:p>
          <a:p>
            <a:pPr eaLnBrk="1" hangingPunct="1">
              <a:buFontTx/>
              <a:buNone/>
            </a:pPr>
            <a:endParaRPr lang="en-GB" sz="1800" smtClean="0"/>
          </a:p>
          <a:p>
            <a:pPr eaLnBrk="1" hangingPunct="1"/>
            <a:endParaRPr lang="en-GB" sz="1800" smtClean="0"/>
          </a:p>
        </p:txBody>
      </p:sp>
      <p:sp>
        <p:nvSpPr>
          <p:cNvPr id="20486" name="Text Box 4"/>
          <p:cNvSpPr txBox="1">
            <a:spLocks noChangeArrowheads="1"/>
          </p:cNvSpPr>
          <p:nvPr/>
        </p:nvSpPr>
        <p:spPr bwMode="auto">
          <a:xfrm>
            <a:off x="1924050" y="282575"/>
            <a:ext cx="4832350" cy="641350"/>
          </a:xfrm>
          <a:prstGeom prst="rect">
            <a:avLst/>
          </a:prstGeom>
          <a:noFill/>
          <a:ln w="9525">
            <a:noFill/>
            <a:miter lim="800000"/>
            <a:headEnd/>
            <a:tailEnd/>
          </a:ln>
        </p:spPr>
        <p:txBody>
          <a:bodyPr wrap="none">
            <a:spAutoFit/>
          </a:bodyPr>
          <a:lstStyle/>
          <a:p>
            <a:r>
              <a:rPr lang="en-GB" sz="3600" b="0"/>
              <a:t>Step 1 Get people talking</a:t>
            </a:r>
          </a:p>
        </p:txBody>
      </p:sp>
      <p:pic>
        <p:nvPicPr>
          <p:cNvPr id="20487" name="Picture 6"/>
          <p:cNvPicPr>
            <a:picLocks noGrp="1" noChangeAspect="1" noChangeArrowheads="1"/>
          </p:cNvPicPr>
          <p:nvPr>
            <p:ph sz="half" idx="2"/>
          </p:nvPr>
        </p:nvPicPr>
        <p:blipFill>
          <a:blip r:embed="rId3" cstate="print"/>
          <a:srcRect/>
          <a:stretch>
            <a:fillRect/>
          </a:stretch>
        </p:blipFill>
        <p:spPr>
          <a:xfrm>
            <a:off x="1258888" y="1196975"/>
            <a:ext cx="6121400" cy="4608513"/>
          </a:xfrm>
        </p:spPr>
      </p:pic>
    </p:spTree>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ooter Placeholder 5"/>
          <p:cNvSpPr>
            <a:spLocks noGrp="1"/>
          </p:cNvSpPr>
          <p:nvPr>
            <p:ph type="ftr" sz="quarter" idx="11"/>
          </p:nvPr>
        </p:nvSpPr>
        <p:spPr>
          <a:noFill/>
        </p:spPr>
        <p:txBody>
          <a:bodyPr/>
          <a:lstStyle/>
          <a:p>
            <a:endParaRPr lang="en-GB" dirty="0" smtClean="0"/>
          </a:p>
          <a:p>
            <a:endParaRPr lang="en-GB" dirty="0" smtClean="0"/>
          </a:p>
          <a:p>
            <a:endParaRPr lang="en-GB" dirty="0" smtClean="0"/>
          </a:p>
        </p:txBody>
      </p:sp>
      <p:sp>
        <p:nvSpPr>
          <p:cNvPr id="21507" name="Slide Number Placeholder 6"/>
          <p:cNvSpPr>
            <a:spLocks noGrp="1"/>
          </p:cNvSpPr>
          <p:nvPr>
            <p:ph type="sldNum" sz="quarter" idx="12"/>
          </p:nvPr>
        </p:nvSpPr>
        <p:spPr>
          <a:noFill/>
        </p:spPr>
        <p:txBody>
          <a:bodyPr/>
          <a:lstStyle/>
          <a:p>
            <a:endParaRPr lang="en-GB" dirty="0" smtClean="0"/>
          </a:p>
        </p:txBody>
      </p:sp>
      <p:sp>
        <p:nvSpPr>
          <p:cNvPr id="21508" name="Rectangle 2"/>
          <p:cNvSpPr>
            <a:spLocks noGrp="1" noChangeArrowheads="1"/>
          </p:cNvSpPr>
          <p:nvPr>
            <p:ph type="title"/>
          </p:nvPr>
        </p:nvSpPr>
        <p:spPr/>
        <p:txBody>
          <a:bodyPr/>
          <a:lstStyle/>
          <a:p>
            <a:pPr eaLnBrk="1" hangingPunct="1"/>
            <a:r>
              <a:rPr lang="en-GB" sz="3200" smtClean="0"/>
              <a:t>   </a:t>
            </a:r>
          </a:p>
        </p:txBody>
      </p:sp>
      <p:sp>
        <p:nvSpPr>
          <p:cNvPr id="21509" name="Rectangle 3"/>
          <p:cNvSpPr>
            <a:spLocks noGrp="1" noChangeArrowheads="1"/>
          </p:cNvSpPr>
          <p:nvPr>
            <p:ph type="body" sz="half" idx="1"/>
          </p:nvPr>
        </p:nvSpPr>
        <p:spPr/>
        <p:txBody>
          <a:bodyPr/>
          <a:lstStyle/>
          <a:p>
            <a:pPr eaLnBrk="1" hangingPunct="1">
              <a:buFontTx/>
              <a:buNone/>
            </a:pPr>
            <a:endParaRPr lang="en-GB" sz="1800" b="1" smtClean="0"/>
          </a:p>
          <a:p>
            <a:pPr lvl="1" eaLnBrk="1" hangingPunct="1"/>
            <a:endParaRPr lang="en-GB" sz="1600" smtClean="0">
              <a:solidFill>
                <a:srgbClr val="CCCCFF"/>
              </a:solidFill>
            </a:endParaRPr>
          </a:p>
          <a:p>
            <a:pPr eaLnBrk="1" hangingPunct="1"/>
            <a:endParaRPr lang="en-GB" sz="1800" smtClean="0">
              <a:solidFill>
                <a:srgbClr val="CCCCFF"/>
              </a:solidFill>
            </a:endParaRPr>
          </a:p>
          <a:p>
            <a:pPr eaLnBrk="1" hangingPunct="1">
              <a:buFontTx/>
              <a:buNone/>
            </a:pPr>
            <a:endParaRPr lang="en-GB" sz="1800" smtClean="0"/>
          </a:p>
          <a:p>
            <a:pPr eaLnBrk="1" hangingPunct="1"/>
            <a:endParaRPr lang="en-GB" sz="1800" smtClean="0"/>
          </a:p>
        </p:txBody>
      </p:sp>
      <p:sp>
        <p:nvSpPr>
          <p:cNvPr id="21510" name="Text Box 4"/>
          <p:cNvSpPr txBox="1">
            <a:spLocks noChangeArrowheads="1"/>
          </p:cNvSpPr>
          <p:nvPr/>
        </p:nvSpPr>
        <p:spPr bwMode="auto">
          <a:xfrm>
            <a:off x="2336800" y="282575"/>
            <a:ext cx="4006850" cy="641350"/>
          </a:xfrm>
          <a:prstGeom prst="rect">
            <a:avLst/>
          </a:prstGeom>
          <a:noFill/>
          <a:ln w="9525">
            <a:noFill/>
            <a:miter lim="800000"/>
            <a:headEnd/>
            <a:tailEnd/>
          </a:ln>
        </p:spPr>
        <p:txBody>
          <a:bodyPr wrap="none">
            <a:spAutoFit/>
          </a:bodyPr>
          <a:lstStyle/>
          <a:p>
            <a:r>
              <a:rPr lang="en-GB" sz="3600" b="0"/>
              <a:t>Step 2 People Finder</a:t>
            </a:r>
          </a:p>
        </p:txBody>
      </p:sp>
      <p:pic>
        <p:nvPicPr>
          <p:cNvPr id="21511" name="Picture 7" descr="people finder"/>
          <p:cNvPicPr>
            <a:picLocks noGrp="1" noChangeAspect="1" noChangeArrowheads="1"/>
          </p:cNvPicPr>
          <p:nvPr>
            <p:ph sz="half" idx="2"/>
          </p:nvPr>
        </p:nvPicPr>
        <p:blipFill>
          <a:blip r:embed="rId3" cstate="print"/>
          <a:srcRect/>
          <a:stretch>
            <a:fillRect/>
          </a:stretch>
        </p:blipFill>
        <p:spPr>
          <a:xfrm>
            <a:off x="2484438" y="1268413"/>
            <a:ext cx="3743325" cy="4537075"/>
          </a:xfrm>
        </p:spPr>
      </p:pic>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ooter Placeholder 5"/>
          <p:cNvSpPr>
            <a:spLocks noGrp="1"/>
          </p:cNvSpPr>
          <p:nvPr>
            <p:ph type="ftr" sz="quarter" idx="11"/>
          </p:nvPr>
        </p:nvSpPr>
        <p:spPr>
          <a:noFill/>
        </p:spPr>
        <p:txBody>
          <a:bodyPr/>
          <a:lstStyle/>
          <a:p>
            <a:endParaRPr lang="en-GB" dirty="0" smtClean="0"/>
          </a:p>
          <a:p>
            <a:endParaRPr lang="en-GB" dirty="0" smtClean="0"/>
          </a:p>
          <a:p>
            <a:endParaRPr lang="en-GB" dirty="0" smtClean="0"/>
          </a:p>
        </p:txBody>
      </p:sp>
      <p:sp>
        <p:nvSpPr>
          <p:cNvPr id="22531" name="Slide Number Placeholder 6"/>
          <p:cNvSpPr>
            <a:spLocks noGrp="1"/>
          </p:cNvSpPr>
          <p:nvPr>
            <p:ph type="sldNum" sz="quarter" idx="12"/>
          </p:nvPr>
        </p:nvSpPr>
        <p:spPr>
          <a:noFill/>
        </p:spPr>
        <p:txBody>
          <a:bodyPr/>
          <a:lstStyle/>
          <a:p>
            <a:endParaRPr lang="en-GB" dirty="0" smtClean="0"/>
          </a:p>
        </p:txBody>
      </p:sp>
      <p:sp>
        <p:nvSpPr>
          <p:cNvPr id="22532" name="Rectangle 2"/>
          <p:cNvSpPr>
            <a:spLocks noGrp="1" noChangeArrowheads="1"/>
          </p:cNvSpPr>
          <p:nvPr>
            <p:ph type="title"/>
          </p:nvPr>
        </p:nvSpPr>
        <p:spPr/>
        <p:txBody>
          <a:bodyPr/>
          <a:lstStyle/>
          <a:p>
            <a:pPr eaLnBrk="1" hangingPunct="1"/>
            <a:r>
              <a:rPr lang="en-GB" sz="3200" smtClean="0"/>
              <a:t>   </a:t>
            </a:r>
          </a:p>
        </p:txBody>
      </p:sp>
      <p:sp>
        <p:nvSpPr>
          <p:cNvPr id="22533" name="Rectangle 3"/>
          <p:cNvSpPr>
            <a:spLocks noGrp="1" noChangeArrowheads="1"/>
          </p:cNvSpPr>
          <p:nvPr>
            <p:ph type="body" sz="half" idx="1"/>
          </p:nvPr>
        </p:nvSpPr>
        <p:spPr/>
        <p:txBody>
          <a:bodyPr/>
          <a:lstStyle/>
          <a:p>
            <a:pPr eaLnBrk="1" hangingPunct="1">
              <a:buFontTx/>
              <a:buNone/>
            </a:pPr>
            <a:endParaRPr lang="en-GB" sz="1800" b="1" smtClean="0"/>
          </a:p>
          <a:p>
            <a:pPr lvl="1" eaLnBrk="1" hangingPunct="1"/>
            <a:endParaRPr lang="en-GB" sz="1600" smtClean="0">
              <a:solidFill>
                <a:srgbClr val="CCCCFF"/>
              </a:solidFill>
            </a:endParaRPr>
          </a:p>
          <a:p>
            <a:pPr eaLnBrk="1" hangingPunct="1"/>
            <a:endParaRPr lang="en-GB" sz="1800" smtClean="0">
              <a:solidFill>
                <a:srgbClr val="CCCCFF"/>
              </a:solidFill>
            </a:endParaRPr>
          </a:p>
          <a:p>
            <a:pPr eaLnBrk="1" hangingPunct="1">
              <a:buFontTx/>
              <a:buNone/>
            </a:pPr>
            <a:endParaRPr lang="en-GB" sz="1800" smtClean="0"/>
          </a:p>
          <a:p>
            <a:pPr eaLnBrk="1" hangingPunct="1"/>
            <a:endParaRPr lang="en-GB" sz="1800" smtClean="0"/>
          </a:p>
        </p:txBody>
      </p:sp>
      <p:sp>
        <p:nvSpPr>
          <p:cNvPr id="22534" name="Text Box 4"/>
          <p:cNvSpPr txBox="1">
            <a:spLocks noChangeArrowheads="1"/>
          </p:cNvSpPr>
          <p:nvPr/>
        </p:nvSpPr>
        <p:spPr bwMode="auto">
          <a:xfrm>
            <a:off x="2374900" y="282575"/>
            <a:ext cx="3930650" cy="641350"/>
          </a:xfrm>
          <a:prstGeom prst="rect">
            <a:avLst/>
          </a:prstGeom>
          <a:noFill/>
          <a:ln w="9525">
            <a:noFill/>
            <a:miter lim="800000"/>
            <a:headEnd/>
            <a:tailEnd/>
          </a:ln>
        </p:spPr>
        <p:txBody>
          <a:bodyPr wrap="none">
            <a:spAutoFit/>
          </a:bodyPr>
          <a:lstStyle/>
          <a:p>
            <a:r>
              <a:rPr lang="en-GB" sz="3600" b="0"/>
              <a:t>Step 3 Get Blogging</a:t>
            </a:r>
          </a:p>
        </p:txBody>
      </p:sp>
      <p:pic>
        <p:nvPicPr>
          <p:cNvPr id="22535" name="Picture 7" descr=" Blogger "/>
          <p:cNvPicPr>
            <a:picLocks noGrp="1" noChangeAspect="1" noChangeArrowheads="1"/>
          </p:cNvPicPr>
          <p:nvPr>
            <p:ph sz="half" idx="2"/>
          </p:nvPr>
        </p:nvPicPr>
        <p:blipFill>
          <a:blip r:embed="rId3" cstate="print"/>
          <a:srcRect/>
          <a:stretch>
            <a:fillRect/>
          </a:stretch>
        </p:blipFill>
        <p:spPr>
          <a:xfrm>
            <a:off x="2051050" y="2133600"/>
            <a:ext cx="4681538" cy="2232025"/>
          </a:xfrm>
        </p:spPr>
      </p:pic>
    </p:spTree>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Footer Placeholder 5"/>
          <p:cNvSpPr>
            <a:spLocks noGrp="1"/>
          </p:cNvSpPr>
          <p:nvPr>
            <p:ph type="ftr" sz="quarter" idx="11"/>
          </p:nvPr>
        </p:nvSpPr>
        <p:spPr>
          <a:noFill/>
        </p:spPr>
        <p:txBody>
          <a:bodyPr/>
          <a:lstStyle/>
          <a:p>
            <a:endParaRPr lang="en-GB" dirty="0" smtClean="0"/>
          </a:p>
          <a:p>
            <a:endParaRPr lang="en-GB" dirty="0" smtClean="0"/>
          </a:p>
          <a:p>
            <a:endParaRPr lang="en-GB" dirty="0" smtClean="0"/>
          </a:p>
        </p:txBody>
      </p:sp>
      <p:sp>
        <p:nvSpPr>
          <p:cNvPr id="23555" name="Slide Number Placeholder 6"/>
          <p:cNvSpPr>
            <a:spLocks noGrp="1"/>
          </p:cNvSpPr>
          <p:nvPr>
            <p:ph type="sldNum" sz="quarter" idx="12"/>
          </p:nvPr>
        </p:nvSpPr>
        <p:spPr>
          <a:noFill/>
        </p:spPr>
        <p:txBody>
          <a:bodyPr/>
          <a:lstStyle/>
          <a:p>
            <a:endParaRPr lang="en-GB" dirty="0" smtClean="0"/>
          </a:p>
        </p:txBody>
      </p:sp>
      <p:sp>
        <p:nvSpPr>
          <p:cNvPr id="23556" name="Rectangle 2"/>
          <p:cNvSpPr>
            <a:spLocks noGrp="1" noChangeArrowheads="1"/>
          </p:cNvSpPr>
          <p:nvPr>
            <p:ph type="title"/>
          </p:nvPr>
        </p:nvSpPr>
        <p:spPr/>
        <p:txBody>
          <a:bodyPr/>
          <a:lstStyle/>
          <a:p>
            <a:pPr eaLnBrk="1" hangingPunct="1"/>
            <a:r>
              <a:rPr lang="en-GB" sz="3200" smtClean="0"/>
              <a:t>   </a:t>
            </a:r>
          </a:p>
        </p:txBody>
      </p:sp>
      <p:sp>
        <p:nvSpPr>
          <p:cNvPr id="23557" name="Rectangle 3"/>
          <p:cNvSpPr>
            <a:spLocks noGrp="1" noChangeArrowheads="1"/>
          </p:cNvSpPr>
          <p:nvPr>
            <p:ph type="body" sz="half" idx="1"/>
          </p:nvPr>
        </p:nvSpPr>
        <p:spPr/>
        <p:txBody>
          <a:bodyPr/>
          <a:lstStyle/>
          <a:p>
            <a:pPr eaLnBrk="1" hangingPunct="1">
              <a:buFontTx/>
              <a:buNone/>
            </a:pPr>
            <a:endParaRPr lang="en-GB" sz="1800" b="1" smtClean="0"/>
          </a:p>
          <a:p>
            <a:pPr lvl="1" eaLnBrk="1" hangingPunct="1"/>
            <a:endParaRPr lang="en-GB" sz="1600" smtClean="0">
              <a:solidFill>
                <a:srgbClr val="CCCCFF"/>
              </a:solidFill>
            </a:endParaRPr>
          </a:p>
          <a:p>
            <a:pPr eaLnBrk="1" hangingPunct="1"/>
            <a:endParaRPr lang="en-GB" sz="1800" smtClean="0">
              <a:solidFill>
                <a:srgbClr val="CCCCFF"/>
              </a:solidFill>
            </a:endParaRPr>
          </a:p>
          <a:p>
            <a:pPr eaLnBrk="1" hangingPunct="1">
              <a:buFontTx/>
              <a:buNone/>
            </a:pPr>
            <a:endParaRPr lang="en-GB" sz="1800" smtClean="0"/>
          </a:p>
          <a:p>
            <a:pPr eaLnBrk="1" hangingPunct="1"/>
            <a:endParaRPr lang="en-GB" sz="1800" smtClean="0"/>
          </a:p>
        </p:txBody>
      </p:sp>
      <p:sp>
        <p:nvSpPr>
          <p:cNvPr id="23558" name="Text Box 4"/>
          <p:cNvSpPr txBox="1">
            <a:spLocks noChangeArrowheads="1"/>
          </p:cNvSpPr>
          <p:nvPr/>
        </p:nvSpPr>
        <p:spPr bwMode="auto">
          <a:xfrm>
            <a:off x="2578100" y="282575"/>
            <a:ext cx="3524250" cy="641350"/>
          </a:xfrm>
          <a:prstGeom prst="rect">
            <a:avLst/>
          </a:prstGeom>
          <a:noFill/>
          <a:ln w="9525">
            <a:noFill/>
            <a:miter lim="800000"/>
            <a:headEnd/>
            <a:tailEnd/>
          </a:ln>
        </p:spPr>
        <p:txBody>
          <a:bodyPr wrap="none">
            <a:spAutoFit/>
          </a:bodyPr>
          <a:lstStyle/>
          <a:p>
            <a:r>
              <a:rPr lang="en-GB" sz="3600" b="0"/>
              <a:t>Step 4 Use Wiki’s</a:t>
            </a:r>
          </a:p>
        </p:txBody>
      </p:sp>
      <p:pic>
        <p:nvPicPr>
          <p:cNvPr id="23559" name="Picture 7" descr="Nohat-logo-nowords-bgwhite-200px"/>
          <p:cNvPicPr>
            <a:picLocks noGrp="1" noChangeAspect="1" noChangeArrowheads="1"/>
          </p:cNvPicPr>
          <p:nvPr>
            <p:ph sz="half" idx="2"/>
          </p:nvPr>
        </p:nvPicPr>
        <p:blipFill>
          <a:blip r:embed="rId3" cstate="print"/>
          <a:srcRect/>
          <a:stretch>
            <a:fillRect/>
          </a:stretch>
        </p:blipFill>
        <p:spPr>
          <a:xfrm>
            <a:off x="3203575" y="1989138"/>
            <a:ext cx="2540000" cy="2540000"/>
          </a:xfrm>
        </p:spPr>
      </p:pic>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Footer Placeholder 4"/>
          <p:cNvSpPr>
            <a:spLocks noGrp="1"/>
          </p:cNvSpPr>
          <p:nvPr>
            <p:ph type="ftr" sz="quarter" idx="4294967295"/>
          </p:nvPr>
        </p:nvSpPr>
        <p:spPr>
          <a:xfrm>
            <a:off x="3124200" y="6019800"/>
            <a:ext cx="2895600" cy="685800"/>
          </a:xfrm>
          <a:prstGeom prst="rect">
            <a:avLst/>
          </a:prstGeom>
          <a:noFill/>
        </p:spPr>
        <p:txBody>
          <a:bodyPr/>
          <a:lstStyle/>
          <a:p>
            <a:endParaRPr lang="en-GB" smtClean="0"/>
          </a:p>
          <a:p>
            <a:endParaRPr lang="en-GB" smtClean="0"/>
          </a:p>
          <a:p>
            <a:endParaRPr lang="en-GB" smtClean="0"/>
          </a:p>
        </p:txBody>
      </p:sp>
      <p:sp>
        <p:nvSpPr>
          <p:cNvPr id="25603" name="Slide Number Placeholder 5"/>
          <p:cNvSpPr>
            <a:spLocks noGrp="1"/>
          </p:cNvSpPr>
          <p:nvPr>
            <p:ph type="sldNum" sz="quarter" idx="4294967295"/>
          </p:nvPr>
        </p:nvSpPr>
        <p:spPr>
          <a:xfrm>
            <a:off x="6553200" y="6477000"/>
            <a:ext cx="1905000" cy="228600"/>
          </a:xfrm>
          <a:prstGeom prst="rect">
            <a:avLst/>
          </a:prstGeom>
          <a:noFill/>
        </p:spPr>
        <p:txBody>
          <a:bodyPr/>
          <a:lstStyle/>
          <a:p>
            <a:endParaRPr lang="en-GB" dirty="0" smtClean="0"/>
          </a:p>
        </p:txBody>
      </p:sp>
      <p:sp>
        <p:nvSpPr>
          <p:cNvPr id="25604" name="Rectangle 4"/>
          <p:cNvSpPr>
            <a:spLocks noGrp="1" noChangeArrowheads="1"/>
          </p:cNvSpPr>
          <p:nvPr>
            <p:ph type="title"/>
          </p:nvPr>
        </p:nvSpPr>
        <p:spPr/>
        <p:txBody>
          <a:bodyPr/>
          <a:lstStyle/>
          <a:p>
            <a:pPr eaLnBrk="1" hangingPunct="1"/>
            <a:r>
              <a:rPr lang="en-GB" sz="3200" dirty="0" err="1" smtClean="0"/>
              <a:t>Knowledger</a:t>
            </a:r>
            <a:r>
              <a:rPr lang="en-GB" sz="3200" dirty="0" smtClean="0"/>
              <a:t> @ Knowledge Associates</a:t>
            </a:r>
            <a:endParaRPr lang="en-GB" sz="3200" dirty="0" smtClean="0"/>
          </a:p>
        </p:txBody>
      </p:sp>
      <p:pic>
        <p:nvPicPr>
          <p:cNvPr id="25605" name="Picture 4"/>
          <p:cNvPicPr>
            <a:picLocks noGrp="1" noChangeAspect="1" noChangeArrowheads="1"/>
          </p:cNvPicPr>
          <p:nvPr>
            <p:ph idx="1"/>
          </p:nvPr>
        </p:nvPicPr>
        <p:blipFill>
          <a:blip r:embed="rId2" cstate="print"/>
          <a:srcRect/>
          <a:stretch>
            <a:fillRect/>
          </a:stretch>
        </p:blipFill>
        <p:spPr>
          <a:xfrm>
            <a:off x="1476375" y="1773238"/>
            <a:ext cx="6248400" cy="3905250"/>
          </a:xfrm>
          <a:noFill/>
        </p:spPr>
      </p:pic>
    </p:spTree>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Footer Placeholder 4"/>
          <p:cNvSpPr>
            <a:spLocks noGrp="1"/>
          </p:cNvSpPr>
          <p:nvPr>
            <p:ph type="ftr" sz="quarter" idx="4294967295"/>
          </p:nvPr>
        </p:nvSpPr>
        <p:spPr>
          <a:xfrm>
            <a:off x="3124200" y="6019800"/>
            <a:ext cx="2895600" cy="685800"/>
          </a:xfrm>
          <a:prstGeom prst="rect">
            <a:avLst/>
          </a:prstGeom>
          <a:noFill/>
        </p:spPr>
        <p:txBody>
          <a:bodyPr/>
          <a:lstStyle/>
          <a:p>
            <a:endParaRPr lang="en-GB" dirty="0"/>
          </a:p>
          <a:p>
            <a:endParaRPr lang="en-GB" dirty="0"/>
          </a:p>
          <a:p>
            <a:endParaRPr lang="en-GB" dirty="0"/>
          </a:p>
        </p:txBody>
      </p:sp>
      <p:sp>
        <p:nvSpPr>
          <p:cNvPr id="17411" name="Slide Number Placeholder 5"/>
          <p:cNvSpPr>
            <a:spLocks noGrp="1"/>
          </p:cNvSpPr>
          <p:nvPr>
            <p:ph type="sldNum" sz="quarter" idx="4294967295"/>
          </p:nvPr>
        </p:nvSpPr>
        <p:spPr>
          <a:xfrm>
            <a:off x="6553200" y="6477000"/>
            <a:ext cx="1905000" cy="228600"/>
          </a:xfrm>
          <a:prstGeom prst="rect">
            <a:avLst/>
          </a:prstGeom>
          <a:noFill/>
        </p:spPr>
        <p:txBody>
          <a:bodyPr/>
          <a:lstStyle/>
          <a:p>
            <a:endParaRPr lang="en-GB" dirty="0"/>
          </a:p>
        </p:txBody>
      </p:sp>
      <p:sp>
        <p:nvSpPr>
          <p:cNvPr id="17412" name="Rectangle 2"/>
          <p:cNvSpPr>
            <a:spLocks noGrp="1" noChangeArrowheads="1"/>
          </p:cNvSpPr>
          <p:nvPr>
            <p:ph type="title"/>
          </p:nvPr>
        </p:nvSpPr>
        <p:spPr/>
        <p:txBody>
          <a:bodyPr>
            <a:normAutofit/>
          </a:bodyPr>
          <a:lstStyle/>
          <a:p>
            <a:pPr eaLnBrk="1" hangingPunct="1"/>
            <a:r>
              <a:rPr lang="en-GB" dirty="0" smtClean="0"/>
              <a:t>A Global KM Perspective</a:t>
            </a:r>
          </a:p>
        </p:txBody>
      </p:sp>
      <p:sp>
        <p:nvSpPr>
          <p:cNvPr id="17413" name="Rectangle 3"/>
          <p:cNvSpPr>
            <a:spLocks noGrp="1" noChangeArrowheads="1"/>
          </p:cNvSpPr>
          <p:nvPr>
            <p:ph type="body" idx="1"/>
          </p:nvPr>
        </p:nvSpPr>
        <p:spPr>
          <a:xfrm>
            <a:off x="1371600" y="1752600"/>
            <a:ext cx="6248400" cy="3352800"/>
          </a:xfrm>
        </p:spPr>
        <p:txBody>
          <a:bodyPr/>
          <a:lstStyle/>
          <a:p>
            <a:pPr eaLnBrk="1" hangingPunct="1">
              <a:buFontTx/>
              <a:buNone/>
            </a:pPr>
            <a:endParaRPr lang="en-GB" sz="2000" dirty="0" smtClean="0"/>
          </a:p>
          <a:p>
            <a:pPr eaLnBrk="1" hangingPunct="1"/>
            <a:r>
              <a:rPr lang="en-GB" sz="2000" dirty="0" smtClean="0"/>
              <a:t>KM in the Global Knowledge Economy</a:t>
            </a:r>
          </a:p>
          <a:p>
            <a:pPr eaLnBrk="1" hangingPunct="1"/>
            <a:r>
              <a:rPr lang="en-GB" sz="2000" dirty="0" smtClean="0">
                <a:solidFill>
                  <a:schemeClr val="tx1"/>
                </a:solidFill>
              </a:rPr>
              <a:t>KM and Europe 2020 Vision</a:t>
            </a:r>
          </a:p>
          <a:p>
            <a:pPr eaLnBrk="1" hangingPunct="1"/>
            <a:r>
              <a:rPr lang="en-GB" sz="2000" dirty="0" smtClean="0">
                <a:solidFill>
                  <a:schemeClr val="tx1"/>
                </a:solidFill>
              </a:rPr>
              <a:t>KM and UK Government Strategy</a:t>
            </a:r>
          </a:p>
          <a:p>
            <a:pPr eaLnBrk="1" hangingPunct="1"/>
            <a:r>
              <a:rPr lang="en-GB" sz="2000" dirty="0" smtClean="0">
                <a:solidFill>
                  <a:schemeClr val="tx1"/>
                </a:solidFill>
              </a:rPr>
              <a:t>Social KM</a:t>
            </a:r>
          </a:p>
          <a:p>
            <a:r>
              <a:rPr lang="en-GB" sz="2000" dirty="0" smtClean="0">
                <a:solidFill>
                  <a:srgbClr val="FF0000"/>
                </a:solidFill>
              </a:rPr>
              <a:t>Emerging Global KM Trends</a:t>
            </a:r>
          </a:p>
          <a:p>
            <a:pPr eaLnBrk="1" hangingPunct="1"/>
            <a:endParaRPr lang="en-GB" sz="2000" dirty="0" smtClean="0"/>
          </a:p>
          <a:p>
            <a:pPr eaLnBrk="1" hangingPunct="1">
              <a:buFontTx/>
              <a:buNone/>
            </a:pPr>
            <a:endParaRPr lang="en-GB" sz="2000" dirty="0" smtClean="0"/>
          </a:p>
          <a:p>
            <a:pPr eaLnBrk="1" hangingPunct="1"/>
            <a:endParaRPr lang="en-GB" sz="2000" dirty="0" smtClean="0"/>
          </a:p>
        </p:txBody>
      </p:sp>
    </p:spTree>
    <p:extLst>
      <p:ext uri="{BB962C8B-B14F-4D97-AF65-F5344CB8AC3E}">
        <p14:creationId xmlns:p14="http://schemas.microsoft.com/office/powerpoint/2010/main" val="229414329"/>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Footer Placeholder 3"/>
          <p:cNvSpPr>
            <a:spLocks noGrp="1"/>
          </p:cNvSpPr>
          <p:nvPr>
            <p:ph type="ftr" sz="quarter" idx="11"/>
          </p:nvPr>
        </p:nvSpPr>
        <p:spPr>
          <a:noFill/>
        </p:spPr>
        <p:txBody>
          <a:bodyPr/>
          <a:lstStyle/>
          <a:p>
            <a:endParaRPr lang="en-GB" dirty="0"/>
          </a:p>
          <a:p>
            <a:endParaRPr lang="en-GB" dirty="0"/>
          </a:p>
          <a:p>
            <a:endParaRPr lang="en-GB" dirty="0"/>
          </a:p>
        </p:txBody>
      </p:sp>
      <p:sp>
        <p:nvSpPr>
          <p:cNvPr id="2052" name="Slide Number Placeholder 4"/>
          <p:cNvSpPr>
            <a:spLocks noGrp="1"/>
          </p:cNvSpPr>
          <p:nvPr>
            <p:ph type="sldNum" sz="quarter" idx="12"/>
          </p:nvPr>
        </p:nvSpPr>
        <p:spPr>
          <a:noFill/>
        </p:spPr>
        <p:txBody>
          <a:bodyPr/>
          <a:lstStyle/>
          <a:p>
            <a:endParaRPr lang="en-GB" dirty="0"/>
          </a:p>
        </p:txBody>
      </p:sp>
      <p:sp>
        <p:nvSpPr>
          <p:cNvPr id="2053" name="Rectangle 2"/>
          <p:cNvSpPr>
            <a:spLocks noGrp="1" noChangeArrowheads="1"/>
          </p:cNvSpPr>
          <p:nvPr>
            <p:ph type="title"/>
          </p:nvPr>
        </p:nvSpPr>
        <p:spPr/>
        <p:txBody>
          <a:bodyPr/>
          <a:lstStyle/>
          <a:p>
            <a:pPr eaLnBrk="1" hangingPunct="1"/>
            <a:r>
              <a:rPr lang="en-GB" sz="3200" smtClean="0"/>
              <a:t>Understanding the 4 Dimensions of Knowledge Management &amp; Innovation</a:t>
            </a:r>
          </a:p>
        </p:txBody>
      </p:sp>
      <p:graphicFrame>
        <p:nvGraphicFramePr>
          <p:cNvPr id="2050" name="Object 3"/>
          <p:cNvGraphicFramePr>
            <a:graphicFrameLocks noChangeAspect="1"/>
          </p:cNvGraphicFramePr>
          <p:nvPr/>
        </p:nvGraphicFramePr>
        <p:xfrm>
          <a:off x="2117725" y="1828800"/>
          <a:ext cx="6702425" cy="3587750"/>
        </p:xfrm>
        <a:graphic>
          <a:graphicData uri="http://schemas.openxmlformats.org/presentationml/2006/ole">
            <mc:AlternateContent xmlns:mc="http://schemas.openxmlformats.org/markup-compatibility/2006">
              <mc:Choice xmlns:v="urn:schemas-microsoft-com:vml" Requires="v">
                <p:oleObj spid="_x0000_s2057" name="Document" r:id="rId4" imgW="8507067" imgH="4541730" progId="Word.Document.8">
                  <p:embed/>
                </p:oleObj>
              </mc:Choice>
              <mc:Fallback>
                <p:oleObj name="Document" r:id="rId4" imgW="8507067" imgH="4541730" progId="Word.Documen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17725" y="1828800"/>
                        <a:ext cx="6702425" cy="3587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pSp>
        <p:nvGrpSpPr>
          <p:cNvPr id="2" name="Group 4"/>
          <p:cNvGrpSpPr>
            <a:grpSpLocks/>
          </p:cNvGrpSpPr>
          <p:nvPr/>
        </p:nvGrpSpPr>
        <p:grpSpPr bwMode="auto">
          <a:xfrm>
            <a:off x="838200" y="1905000"/>
            <a:ext cx="990600" cy="3657600"/>
            <a:chOff x="124" y="1912"/>
            <a:chExt cx="656" cy="2630"/>
          </a:xfrm>
        </p:grpSpPr>
        <p:sp>
          <p:nvSpPr>
            <p:cNvPr id="2059" name="Oval 5"/>
            <p:cNvSpPr>
              <a:spLocks noChangeArrowheads="1"/>
            </p:cNvSpPr>
            <p:nvPr/>
          </p:nvSpPr>
          <p:spPr bwMode="auto">
            <a:xfrm>
              <a:off x="417" y="4053"/>
              <a:ext cx="77" cy="73"/>
            </a:xfrm>
            <a:prstGeom prst="ellipse">
              <a:avLst/>
            </a:prstGeom>
            <a:solidFill>
              <a:srgbClr val="000000"/>
            </a:solidFill>
            <a:ln w="9366">
              <a:solidFill>
                <a:srgbClr val="000000"/>
              </a:solidFill>
              <a:round/>
              <a:headEnd/>
              <a:tailEnd/>
            </a:ln>
          </p:spPr>
          <p:txBody>
            <a:bodyPr wrap="none" anchor="ctr"/>
            <a:lstStyle/>
            <a:p>
              <a:endParaRPr lang="en-US"/>
            </a:p>
          </p:txBody>
        </p:sp>
        <p:sp>
          <p:nvSpPr>
            <p:cNvPr id="2060" name="Freeform 6"/>
            <p:cNvSpPr>
              <a:spLocks/>
            </p:cNvSpPr>
            <p:nvPr/>
          </p:nvSpPr>
          <p:spPr bwMode="auto">
            <a:xfrm>
              <a:off x="363" y="4139"/>
              <a:ext cx="187" cy="403"/>
            </a:xfrm>
            <a:custGeom>
              <a:avLst/>
              <a:gdLst>
                <a:gd name="T0" fmla="*/ 137 w 187"/>
                <a:gd name="T1" fmla="*/ 0 h 403"/>
                <a:gd name="T2" fmla="*/ 151 w 187"/>
                <a:gd name="T3" fmla="*/ 4 h 403"/>
                <a:gd name="T4" fmla="*/ 164 w 187"/>
                <a:gd name="T5" fmla="*/ 10 h 403"/>
                <a:gd name="T6" fmla="*/ 174 w 187"/>
                <a:gd name="T7" fmla="*/ 20 h 403"/>
                <a:gd name="T8" fmla="*/ 182 w 187"/>
                <a:gd name="T9" fmla="*/ 34 h 403"/>
                <a:gd name="T10" fmla="*/ 184 w 187"/>
                <a:gd name="T11" fmla="*/ 50 h 403"/>
                <a:gd name="T12" fmla="*/ 186 w 187"/>
                <a:gd name="T13" fmla="*/ 176 h 403"/>
                <a:gd name="T14" fmla="*/ 184 w 187"/>
                <a:gd name="T15" fmla="*/ 182 h 403"/>
                <a:gd name="T16" fmla="*/ 182 w 187"/>
                <a:gd name="T17" fmla="*/ 187 h 403"/>
                <a:gd name="T18" fmla="*/ 182 w 187"/>
                <a:gd name="T19" fmla="*/ 191 h 403"/>
                <a:gd name="T20" fmla="*/ 177 w 187"/>
                <a:gd name="T21" fmla="*/ 194 h 403"/>
                <a:gd name="T22" fmla="*/ 172 w 187"/>
                <a:gd name="T23" fmla="*/ 195 h 403"/>
                <a:gd name="T24" fmla="*/ 164 w 187"/>
                <a:gd name="T25" fmla="*/ 196 h 403"/>
                <a:gd name="T26" fmla="*/ 158 w 187"/>
                <a:gd name="T27" fmla="*/ 193 h 403"/>
                <a:gd name="T28" fmla="*/ 154 w 187"/>
                <a:gd name="T29" fmla="*/ 190 h 403"/>
                <a:gd name="T30" fmla="*/ 152 w 187"/>
                <a:gd name="T31" fmla="*/ 186 h 403"/>
                <a:gd name="T32" fmla="*/ 152 w 187"/>
                <a:gd name="T33" fmla="*/ 182 h 403"/>
                <a:gd name="T34" fmla="*/ 152 w 187"/>
                <a:gd name="T35" fmla="*/ 178 h 403"/>
                <a:gd name="T36" fmla="*/ 143 w 187"/>
                <a:gd name="T37" fmla="*/ 69 h 403"/>
                <a:gd name="T38" fmla="*/ 140 w 187"/>
                <a:gd name="T39" fmla="*/ 378 h 403"/>
                <a:gd name="T40" fmla="*/ 140 w 187"/>
                <a:gd name="T41" fmla="*/ 385 h 403"/>
                <a:gd name="T42" fmla="*/ 138 w 187"/>
                <a:gd name="T43" fmla="*/ 391 h 403"/>
                <a:gd name="T44" fmla="*/ 134 w 187"/>
                <a:gd name="T45" fmla="*/ 397 h 403"/>
                <a:gd name="T46" fmla="*/ 129 w 187"/>
                <a:gd name="T47" fmla="*/ 402 h 403"/>
                <a:gd name="T48" fmla="*/ 121 w 187"/>
                <a:gd name="T49" fmla="*/ 402 h 403"/>
                <a:gd name="T50" fmla="*/ 114 w 187"/>
                <a:gd name="T51" fmla="*/ 402 h 403"/>
                <a:gd name="T52" fmla="*/ 107 w 187"/>
                <a:gd name="T53" fmla="*/ 399 h 403"/>
                <a:gd name="T54" fmla="*/ 103 w 187"/>
                <a:gd name="T55" fmla="*/ 395 h 403"/>
                <a:gd name="T56" fmla="*/ 101 w 187"/>
                <a:gd name="T57" fmla="*/ 389 h 403"/>
                <a:gd name="T58" fmla="*/ 100 w 187"/>
                <a:gd name="T59" fmla="*/ 380 h 403"/>
                <a:gd name="T60" fmla="*/ 100 w 187"/>
                <a:gd name="T61" fmla="*/ 194 h 403"/>
                <a:gd name="T62" fmla="*/ 85 w 187"/>
                <a:gd name="T63" fmla="*/ 194 h 403"/>
                <a:gd name="T64" fmla="*/ 82 w 187"/>
                <a:gd name="T65" fmla="*/ 380 h 403"/>
                <a:gd name="T66" fmla="*/ 82 w 187"/>
                <a:gd name="T67" fmla="*/ 389 h 403"/>
                <a:gd name="T68" fmla="*/ 79 w 187"/>
                <a:gd name="T69" fmla="*/ 395 h 403"/>
                <a:gd name="T70" fmla="*/ 76 w 187"/>
                <a:gd name="T71" fmla="*/ 399 h 403"/>
                <a:gd name="T72" fmla="*/ 71 w 187"/>
                <a:gd name="T73" fmla="*/ 402 h 403"/>
                <a:gd name="T74" fmla="*/ 64 w 187"/>
                <a:gd name="T75" fmla="*/ 402 h 403"/>
                <a:gd name="T76" fmla="*/ 55 w 187"/>
                <a:gd name="T77" fmla="*/ 402 h 403"/>
                <a:gd name="T78" fmla="*/ 48 w 187"/>
                <a:gd name="T79" fmla="*/ 397 h 403"/>
                <a:gd name="T80" fmla="*/ 44 w 187"/>
                <a:gd name="T81" fmla="*/ 391 h 403"/>
                <a:gd name="T82" fmla="*/ 42 w 187"/>
                <a:gd name="T83" fmla="*/ 385 h 403"/>
                <a:gd name="T84" fmla="*/ 42 w 187"/>
                <a:gd name="T85" fmla="*/ 378 h 403"/>
                <a:gd name="T86" fmla="*/ 43 w 187"/>
                <a:gd name="T87" fmla="*/ 69 h 403"/>
                <a:gd name="T88" fmla="*/ 33 w 187"/>
                <a:gd name="T89" fmla="*/ 178 h 403"/>
                <a:gd name="T90" fmla="*/ 32 w 187"/>
                <a:gd name="T91" fmla="*/ 182 h 403"/>
                <a:gd name="T92" fmla="*/ 31 w 187"/>
                <a:gd name="T93" fmla="*/ 186 h 403"/>
                <a:gd name="T94" fmla="*/ 29 w 187"/>
                <a:gd name="T95" fmla="*/ 190 h 403"/>
                <a:gd name="T96" fmla="*/ 25 w 187"/>
                <a:gd name="T97" fmla="*/ 193 h 403"/>
                <a:gd name="T98" fmla="*/ 19 w 187"/>
                <a:gd name="T99" fmla="*/ 196 h 403"/>
                <a:gd name="T100" fmla="*/ 12 w 187"/>
                <a:gd name="T101" fmla="*/ 195 h 403"/>
                <a:gd name="T102" fmla="*/ 5 w 187"/>
                <a:gd name="T103" fmla="*/ 194 h 403"/>
                <a:gd name="T104" fmla="*/ 3 w 187"/>
                <a:gd name="T105" fmla="*/ 191 h 403"/>
                <a:gd name="T106" fmla="*/ 0 w 187"/>
                <a:gd name="T107" fmla="*/ 187 h 403"/>
                <a:gd name="T108" fmla="*/ 0 w 187"/>
                <a:gd name="T109" fmla="*/ 182 h 403"/>
                <a:gd name="T110" fmla="*/ 0 w 187"/>
                <a:gd name="T111" fmla="*/ 176 h 403"/>
                <a:gd name="T112" fmla="*/ 0 w 187"/>
                <a:gd name="T113" fmla="*/ 50 h 403"/>
                <a:gd name="T114" fmla="*/ 3 w 187"/>
                <a:gd name="T115" fmla="*/ 34 h 403"/>
                <a:gd name="T116" fmla="*/ 8 w 187"/>
                <a:gd name="T117" fmla="*/ 20 h 403"/>
                <a:gd name="T118" fmla="*/ 18 w 187"/>
                <a:gd name="T119" fmla="*/ 10 h 403"/>
                <a:gd name="T120" fmla="*/ 31 w 187"/>
                <a:gd name="T121" fmla="*/ 4 h 403"/>
                <a:gd name="T122" fmla="*/ 48 w 187"/>
                <a:gd name="T123" fmla="*/ 0 h 403"/>
                <a:gd name="T124" fmla="*/ 88 w 187"/>
                <a:gd name="T125" fmla="*/ 0 h 40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87"/>
                <a:gd name="T190" fmla="*/ 0 h 403"/>
                <a:gd name="T191" fmla="*/ 187 w 187"/>
                <a:gd name="T192" fmla="*/ 403 h 40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87" h="403">
                  <a:moveTo>
                    <a:pt x="88" y="0"/>
                  </a:moveTo>
                  <a:lnTo>
                    <a:pt x="129" y="0"/>
                  </a:lnTo>
                  <a:lnTo>
                    <a:pt x="137" y="0"/>
                  </a:lnTo>
                  <a:lnTo>
                    <a:pt x="141" y="2"/>
                  </a:lnTo>
                  <a:lnTo>
                    <a:pt x="147" y="2"/>
                  </a:lnTo>
                  <a:lnTo>
                    <a:pt x="151" y="4"/>
                  </a:lnTo>
                  <a:lnTo>
                    <a:pt x="157" y="5"/>
                  </a:lnTo>
                  <a:lnTo>
                    <a:pt x="160" y="8"/>
                  </a:lnTo>
                  <a:lnTo>
                    <a:pt x="164" y="10"/>
                  </a:lnTo>
                  <a:lnTo>
                    <a:pt x="168" y="14"/>
                  </a:lnTo>
                  <a:lnTo>
                    <a:pt x="172" y="16"/>
                  </a:lnTo>
                  <a:lnTo>
                    <a:pt x="174" y="20"/>
                  </a:lnTo>
                  <a:lnTo>
                    <a:pt x="177" y="25"/>
                  </a:lnTo>
                  <a:lnTo>
                    <a:pt x="179" y="30"/>
                  </a:lnTo>
                  <a:lnTo>
                    <a:pt x="182" y="34"/>
                  </a:lnTo>
                  <a:lnTo>
                    <a:pt x="182" y="40"/>
                  </a:lnTo>
                  <a:lnTo>
                    <a:pt x="184" y="44"/>
                  </a:lnTo>
                  <a:lnTo>
                    <a:pt x="184" y="50"/>
                  </a:lnTo>
                  <a:lnTo>
                    <a:pt x="186" y="55"/>
                  </a:lnTo>
                  <a:lnTo>
                    <a:pt x="186" y="60"/>
                  </a:lnTo>
                  <a:lnTo>
                    <a:pt x="186" y="176"/>
                  </a:lnTo>
                  <a:lnTo>
                    <a:pt x="186" y="178"/>
                  </a:lnTo>
                  <a:lnTo>
                    <a:pt x="184" y="180"/>
                  </a:lnTo>
                  <a:lnTo>
                    <a:pt x="184" y="182"/>
                  </a:lnTo>
                  <a:lnTo>
                    <a:pt x="184" y="184"/>
                  </a:lnTo>
                  <a:lnTo>
                    <a:pt x="184" y="185"/>
                  </a:lnTo>
                  <a:lnTo>
                    <a:pt x="182" y="187"/>
                  </a:lnTo>
                  <a:lnTo>
                    <a:pt x="182" y="189"/>
                  </a:lnTo>
                  <a:lnTo>
                    <a:pt x="182" y="191"/>
                  </a:lnTo>
                  <a:lnTo>
                    <a:pt x="179" y="193"/>
                  </a:lnTo>
                  <a:lnTo>
                    <a:pt x="177" y="194"/>
                  </a:lnTo>
                  <a:lnTo>
                    <a:pt x="174" y="195"/>
                  </a:lnTo>
                  <a:lnTo>
                    <a:pt x="172" y="195"/>
                  </a:lnTo>
                  <a:lnTo>
                    <a:pt x="170" y="195"/>
                  </a:lnTo>
                  <a:lnTo>
                    <a:pt x="169" y="195"/>
                  </a:lnTo>
                  <a:lnTo>
                    <a:pt x="164" y="196"/>
                  </a:lnTo>
                  <a:lnTo>
                    <a:pt x="162" y="196"/>
                  </a:lnTo>
                  <a:lnTo>
                    <a:pt x="160" y="196"/>
                  </a:lnTo>
                  <a:lnTo>
                    <a:pt x="158" y="193"/>
                  </a:lnTo>
                  <a:lnTo>
                    <a:pt x="156" y="193"/>
                  </a:lnTo>
                  <a:lnTo>
                    <a:pt x="155" y="191"/>
                  </a:lnTo>
                  <a:lnTo>
                    <a:pt x="154" y="190"/>
                  </a:lnTo>
                  <a:lnTo>
                    <a:pt x="154" y="188"/>
                  </a:lnTo>
                  <a:lnTo>
                    <a:pt x="152" y="188"/>
                  </a:lnTo>
                  <a:lnTo>
                    <a:pt x="152" y="186"/>
                  </a:lnTo>
                  <a:lnTo>
                    <a:pt x="152" y="184"/>
                  </a:lnTo>
                  <a:lnTo>
                    <a:pt x="152" y="182"/>
                  </a:lnTo>
                  <a:lnTo>
                    <a:pt x="152" y="180"/>
                  </a:lnTo>
                  <a:lnTo>
                    <a:pt x="152" y="178"/>
                  </a:lnTo>
                  <a:lnTo>
                    <a:pt x="152" y="176"/>
                  </a:lnTo>
                  <a:lnTo>
                    <a:pt x="151" y="69"/>
                  </a:lnTo>
                  <a:lnTo>
                    <a:pt x="143" y="69"/>
                  </a:lnTo>
                  <a:lnTo>
                    <a:pt x="142" y="370"/>
                  </a:lnTo>
                  <a:lnTo>
                    <a:pt x="142" y="375"/>
                  </a:lnTo>
                  <a:lnTo>
                    <a:pt x="140" y="378"/>
                  </a:lnTo>
                  <a:lnTo>
                    <a:pt x="140" y="380"/>
                  </a:lnTo>
                  <a:lnTo>
                    <a:pt x="140" y="382"/>
                  </a:lnTo>
                  <a:lnTo>
                    <a:pt x="140" y="385"/>
                  </a:lnTo>
                  <a:lnTo>
                    <a:pt x="138" y="386"/>
                  </a:lnTo>
                  <a:lnTo>
                    <a:pt x="138" y="389"/>
                  </a:lnTo>
                  <a:lnTo>
                    <a:pt x="138" y="391"/>
                  </a:lnTo>
                  <a:lnTo>
                    <a:pt x="138" y="393"/>
                  </a:lnTo>
                  <a:lnTo>
                    <a:pt x="135" y="395"/>
                  </a:lnTo>
                  <a:lnTo>
                    <a:pt x="134" y="397"/>
                  </a:lnTo>
                  <a:lnTo>
                    <a:pt x="132" y="399"/>
                  </a:lnTo>
                  <a:lnTo>
                    <a:pt x="131" y="400"/>
                  </a:lnTo>
                  <a:lnTo>
                    <a:pt x="129" y="402"/>
                  </a:lnTo>
                  <a:lnTo>
                    <a:pt x="126" y="402"/>
                  </a:lnTo>
                  <a:lnTo>
                    <a:pt x="124" y="402"/>
                  </a:lnTo>
                  <a:lnTo>
                    <a:pt x="121" y="402"/>
                  </a:lnTo>
                  <a:lnTo>
                    <a:pt x="118" y="402"/>
                  </a:lnTo>
                  <a:lnTo>
                    <a:pt x="115" y="402"/>
                  </a:lnTo>
                  <a:lnTo>
                    <a:pt x="114" y="402"/>
                  </a:lnTo>
                  <a:lnTo>
                    <a:pt x="111" y="401"/>
                  </a:lnTo>
                  <a:lnTo>
                    <a:pt x="109" y="401"/>
                  </a:lnTo>
                  <a:lnTo>
                    <a:pt x="107" y="399"/>
                  </a:lnTo>
                  <a:lnTo>
                    <a:pt x="105" y="399"/>
                  </a:lnTo>
                  <a:lnTo>
                    <a:pt x="105" y="396"/>
                  </a:lnTo>
                  <a:lnTo>
                    <a:pt x="103" y="395"/>
                  </a:lnTo>
                  <a:lnTo>
                    <a:pt x="102" y="393"/>
                  </a:lnTo>
                  <a:lnTo>
                    <a:pt x="101" y="391"/>
                  </a:lnTo>
                  <a:lnTo>
                    <a:pt x="101" y="389"/>
                  </a:lnTo>
                  <a:lnTo>
                    <a:pt x="100" y="386"/>
                  </a:lnTo>
                  <a:lnTo>
                    <a:pt x="100" y="383"/>
                  </a:lnTo>
                  <a:lnTo>
                    <a:pt x="100" y="380"/>
                  </a:lnTo>
                  <a:lnTo>
                    <a:pt x="100" y="376"/>
                  </a:lnTo>
                  <a:lnTo>
                    <a:pt x="100" y="370"/>
                  </a:lnTo>
                  <a:lnTo>
                    <a:pt x="100" y="194"/>
                  </a:lnTo>
                  <a:lnTo>
                    <a:pt x="91" y="193"/>
                  </a:lnTo>
                  <a:lnTo>
                    <a:pt x="95" y="193"/>
                  </a:lnTo>
                  <a:lnTo>
                    <a:pt x="85" y="194"/>
                  </a:lnTo>
                  <a:lnTo>
                    <a:pt x="85" y="370"/>
                  </a:lnTo>
                  <a:lnTo>
                    <a:pt x="85" y="376"/>
                  </a:lnTo>
                  <a:lnTo>
                    <a:pt x="82" y="380"/>
                  </a:lnTo>
                  <a:lnTo>
                    <a:pt x="82" y="383"/>
                  </a:lnTo>
                  <a:lnTo>
                    <a:pt x="82" y="386"/>
                  </a:lnTo>
                  <a:lnTo>
                    <a:pt x="82" y="389"/>
                  </a:lnTo>
                  <a:lnTo>
                    <a:pt x="80" y="391"/>
                  </a:lnTo>
                  <a:lnTo>
                    <a:pt x="80" y="393"/>
                  </a:lnTo>
                  <a:lnTo>
                    <a:pt x="79" y="395"/>
                  </a:lnTo>
                  <a:lnTo>
                    <a:pt x="79" y="396"/>
                  </a:lnTo>
                  <a:lnTo>
                    <a:pt x="77" y="399"/>
                  </a:lnTo>
                  <a:lnTo>
                    <a:pt x="76" y="399"/>
                  </a:lnTo>
                  <a:lnTo>
                    <a:pt x="73" y="401"/>
                  </a:lnTo>
                  <a:lnTo>
                    <a:pt x="72" y="401"/>
                  </a:lnTo>
                  <a:lnTo>
                    <a:pt x="71" y="402"/>
                  </a:lnTo>
                  <a:lnTo>
                    <a:pt x="68" y="402"/>
                  </a:lnTo>
                  <a:lnTo>
                    <a:pt x="66" y="402"/>
                  </a:lnTo>
                  <a:lnTo>
                    <a:pt x="64" y="402"/>
                  </a:lnTo>
                  <a:lnTo>
                    <a:pt x="60" y="402"/>
                  </a:lnTo>
                  <a:lnTo>
                    <a:pt x="58" y="402"/>
                  </a:lnTo>
                  <a:lnTo>
                    <a:pt x="55" y="402"/>
                  </a:lnTo>
                  <a:lnTo>
                    <a:pt x="53" y="400"/>
                  </a:lnTo>
                  <a:lnTo>
                    <a:pt x="51" y="399"/>
                  </a:lnTo>
                  <a:lnTo>
                    <a:pt x="48" y="397"/>
                  </a:lnTo>
                  <a:lnTo>
                    <a:pt x="47" y="395"/>
                  </a:lnTo>
                  <a:lnTo>
                    <a:pt x="47" y="393"/>
                  </a:lnTo>
                  <a:lnTo>
                    <a:pt x="44" y="391"/>
                  </a:lnTo>
                  <a:lnTo>
                    <a:pt x="43" y="389"/>
                  </a:lnTo>
                  <a:lnTo>
                    <a:pt x="42" y="386"/>
                  </a:lnTo>
                  <a:lnTo>
                    <a:pt x="42" y="385"/>
                  </a:lnTo>
                  <a:lnTo>
                    <a:pt x="42" y="382"/>
                  </a:lnTo>
                  <a:lnTo>
                    <a:pt x="42" y="380"/>
                  </a:lnTo>
                  <a:lnTo>
                    <a:pt x="42" y="378"/>
                  </a:lnTo>
                  <a:lnTo>
                    <a:pt x="43" y="375"/>
                  </a:lnTo>
                  <a:lnTo>
                    <a:pt x="43" y="370"/>
                  </a:lnTo>
                  <a:lnTo>
                    <a:pt x="43" y="69"/>
                  </a:lnTo>
                  <a:lnTo>
                    <a:pt x="33" y="69"/>
                  </a:lnTo>
                  <a:lnTo>
                    <a:pt x="33" y="176"/>
                  </a:lnTo>
                  <a:lnTo>
                    <a:pt x="33" y="178"/>
                  </a:lnTo>
                  <a:lnTo>
                    <a:pt x="32" y="180"/>
                  </a:lnTo>
                  <a:lnTo>
                    <a:pt x="32" y="182"/>
                  </a:lnTo>
                  <a:lnTo>
                    <a:pt x="31" y="184"/>
                  </a:lnTo>
                  <a:lnTo>
                    <a:pt x="31" y="186"/>
                  </a:lnTo>
                  <a:lnTo>
                    <a:pt x="31" y="188"/>
                  </a:lnTo>
                  <a:lnTo>
                    <a:pt x="29" y="190"/>
                  </a:lnTo>
                  <a:lnTo>
                    <a:pt x="28" y="191"/>
                  </a:lnTo>
                  <a:lnTo>
                    <a:pt x="26" y="193"/>
                  </a:lnTo>
                  <a:lnTo>
                    <a:pt x="25" y="193"/>
                  </a:lnTo>
                  <a:lnTo>
                    <a:pt x="23" y="196"/>
                  </a:lnTo>
                  <a:lnTo>
                    <a:pt x="21" y="196"/>
                  </a:lnTo>
                  <a:lnTo>
                    <a:pt x="19" y="196"/>
                  </a:lnTo>
                  <a:lnTo>
                    <a:pt x="17" y="195"/>
                  </a:lnTo>
                  <a:lnTo>
                    <a:pt x="14" y="195"/>
                  </a:lnTo>
                  <a:lnTo>
                    <a:pt x="12" y="195"/>
                  </a:lnTo>
                  <a:lnTo>
                    <a:pt x="9" y="195"/>
                  </a:lnTo>
                  <a:lnTo>
                    <a:pt x="8" y="194"/>
                  </a:lnTo>
                  <a:lnTo>
                    <a:pt x="5" y="194"/>
                  </a:lnTo>
                  <a:lnTo>
                    <a:pt x="5" y="193"/>
                  </a:lnTo>
                  <a:lnTo>
                    <a:pt x="3" y="193"/>
                  </a:lnTo>
                  <a:lnTo>
                    <a:pt x="3" y="191"/>
                  </a:lnTo>
                  <a:lnTo>
                    <a:pt x="0" y="191"/>
                  </a:lnTo>
                  <a:lnTo>
                    <a:pt x="0" y="189"/>
                  </a:lnTo>
                  <a:lnTo>
                    <a:pt x="0" y="187"/>
                  </a:lnTo>
                  <a:lnTo>
                    <a:pt x="0" y="185"/>
                  </a:lnTo>
                  <a:lnTo>
                    <a:pt x="0" y="184"/>
                  </a:lnTo>
                  <a:lnTo>
                    <a:pt x="0" y="182"/>
                  </a:lnTo>
                  <a:lnTo>
                    <a:pt x="0" y="180"/>
                  </a:lnTo>
                  <a:lnTo>
                    <a:pt x="0" y="178"/>
                  </a:lnTo>
                  <a:lnTo>
                    <a:pt x="0" y="176"/>
                  </a:lnTo>
                  <a:lnTo>
                    <a:pt x="0" y="60"/>
                  </a:lnTo>
                  <a:lnTo>
                    <a:pt x="0" y="55"/>
                  </a:lnTo>
                  <a:lnTo>
                    <a:pt x="0" y="50"/>
                  </a:lnTo>
                  <a:lnTo>
                    <a:pt x="0" y="44"/>
                  </a:lnTo>
                  <a:lnTo>
                    <a:pt x="0" y="40"/>
                  </a:lnTo>
                  <a:lnTo>
                    <a:pt x="3" y="34"/>
                  </a:lnTo>
                  <a:lnTo>
                    <a:pt x="4" y="30"/>
                  </a:lnTo>
                  <a:lnTo>
                    <a:pt x="6" y="25"/>
                  </a:lnTo>
                  <a:lnTo>
                    <a:pt x="8" y="20"/>
                  </a:lnTo>
                  <a:lnTo>
                    <a:pt x="12" y="16"/>
                  </a:lnTo>
                  <a:lnTo>
                    <a:pt x="14" y="14"/>
                  </a:lnTo>
                  <a:lnTo>
                    <a:pt x="18" y="10"/>
                  </a:lnTo>
                  <a:lnTo>
                    <a:pt x="23" y="8"/>
                  </a:lnTo>
                  <a:lnTo>
                    <a:pt x="27" y="5"/>
                  </a:lnTo>
                  <a:lnTo>
                    <a:pt x="31" y="4"/>
                  </a:lnTo>
                  <a:lnTo>
                    <a:pt x="37" y="2"/>
                  </a:lnTo>
                  <a:lnTo>
                    <a:pt x="42" y="2"/>
                  </a:lnTo>
                  <a:lnTo>
                    <a:pt x="48" y="0"/>
                  </a:lnTo>
                  <a:lnTo>
                    <a:pt x="55" y="0"/>
                  </a:lnTo>
                  <a:lnTo>
                    <a:pt x="96" y="0"/>
                  </a:lnTo>
                  <a:lnTo>
                    <a:pt x="88" y="0"/>
                  </a:lnTo>
                </a:path>
              </a:pathLst>
            </a:custGeom>
            <a:solidFill>
              <a:srgbClr val="000000"/>
            </a:solidFill>
            <a:ln w="9366" cap="flat" cmpd="sng">
              <a:solidFill>
                <a:srgbClr val="000000"/>
              </a:solidFill>
              <a:prstDash val="solid"/>
              <a:round/>
              <a:headEnd type="none" w="med" len="med"/>
              <a:tailEnd type="none" w="med" len="med"/>
            </a:ln>
          </p:spPr>
          <p:txBody>
            <a:bodyPr/>
            <a:lstStyle/>
            <a:p>
              <a:endParaRPr lang="en-US"/>
            </a:p>
          </p:txBody>
        </p:sp>
        <p:sp>
          <p:nvSpPr>
            <p:cNvPr id="2061" name="Oval 7"/>
            <p:cNvSpPr>
              <a:spLocks noChangeArrowheads="1"/>
            </p:cNvSpPr>
            <p:nvPr/>
          </p:nvSpPr>
          <p:spPr bwMode="auto">
            <a:xfrm>
              <a:off x="334" y="3324"/>
              <a:ext cx="77" cy="74"/>
            </a:xfrm>
            <a:prstGeom prst="ellipse">
              <a:avLst/>
            </a:prstGeom>
            <a:solidFill>
              <a:srgbClr val="000000"/>
            </a:solidFill>
            <a:ln w="9366">
              <a:solidFill>
                <a:srgbClr val="000000"/>
              </a:solidFill>
              <a:round/>
              <a:headEnd/>
              <a:tailEnd/>
            </a:ln>
          </p:spPr>
          <p:txBody>
            <a:bodyPr wrap="none" anchor="ctr"/>
            <a:lstStyle/>
            <a:p>
              <a:endParaRPr lang="en-US"/>
            </a:p>
          </p:txBody>
        </p:sp>
        <p:sp>
          <p:nvSpPr>
            <p:cNvPr id="2062" name="Freeform 8"/>
            <p:cNvSpPr>
              <a:spLocks/>
            </p:cNvSpPr>
            <p:nvPr/>
          </p:nvSpPr>
          <p:spPr bwMode="auto">
            <a:xfrm>
              <a:off x="281" y="3411"/>
              <a:ext cx="187" cy="402"/>
            </a:xfrm>
            <a:custGeom>
              <a:avLst/>
              <a:gdLst>
                <a:gd name="T0" fmla="*/ 136 w 187"/>
                <a:gd name="T1" fmla="*/ 0 h 402"/>
                <a:gd name="T2" fmla="*/ 150 w 187"/>
                <a:gd name="T3" fmla="*/ 3 h 402"/>
                <a:gd name="T4" fmla="*/ 164 w 187"/>
                <a:gd name="T5" fmla="*/ 10 h 402"/>
                <a:gd name="T6" fmla="*/ 173 w 187"/>
                <a:gd name="T7" fmla="*/ 19 h 402"/>
                <a:gd name="T8" fmla="*/ 181 w 187"/>
                <a:gd name="T9" fmla="*/ 33 h 402"/>
                <a:gd name="T10" fmla="*/ 183 w 187"/>
                <a:gd name="T11" fmla="*/ 50 h 402"/>
                <a:gd name="T12" fmla="*/ 186 w 187"/>
                <a:gd name="T13" fmla="*/ 176 h 402"/>
                <a:gd name="T14" fmla="*/ 183 w 187"/>
                <a:gd name="T15" fmla="*/ 182 h 402"/>
                <a:gd name="T16" fmla="*/ 182 w 187"/>
                <a:gd name="T17" fmla="*/ 187 h 402"/>
                <a:gd name="T18" fmla="*/ 181 w 187"/>
                <a:gd name="T19" fmla="*/ 190 h 402"/>
                <a:gd name="T20" fmla="*/ 176 w 187"/>
                <a:gd name="T21" fmla="*/ 193 h 402"/>
                <a:gd name="T22" fmla="*/ 172 w 187"/>
                <a:gd name="T23" fmla="*/ 194 h 402"/>
                <a:gd name="T24" fmla="*/ 164 w 187"/>
                <a:gd name="T25" fmla="*/ 195 h 402"/>
                <a:gd name="T26" fmla="*/ 158 w 187"/>
                <a:gd name="T27" fmla="*/ 193 h 402"/>
                <a:gd name="T28" fmla="*/ 153 w 187"/>
                <a:gd name="T29" fmla="*/ 189 h 402"/>
                <a:gd name="T30" fmla="*/ 151 w 187"/>
                <a:gd name="T31" fmla="*/ 185 h 402"/>
                <a:gd name="T32" fmla="*/ 151 w 187"/>
                <a:gd name="T33" fmla="*/ 182 h 402"/>
                <a:gd name="T34" fmla="*/ 151 w 187"/>
                <a:gd name="T35" fmla="*/ 177 h 402"/>
                <a:gd name="T36" fmla="*/ 142 w 187"/>
                <a:gd name="T37" fmla="*/ 68 h 402"/>
                <a:gd name="T38" fmla="*/ 140 w 187"/>
                <a:gd name="T39" fmla="*/ 377 h 402"/>
                <a:gd name="T40" fmla="*/ 140 w 187"/>
                <a:gd name="T41" fmla="*/ 384 h 402"/>
                <a:gd name="T42" fmla="*/ 137 w 187"/>
                <a:gd name="T43" fmla="*/ 390 h 402"/>
                <a:gd name="T44" fmla="*/ 133 w 187"/>
                <a:gd name="T45" fmla="*/ 396 h 402"/>
                <a:gd name="T46" fmla="*/ 128 w 187"/>
                <a:gd name="T47" fmla="*/ 401 h 402"/>
                <a:gd name="T48" fmla="*/ 120 w 187"/>
                <a:gd name="T49" fmla="*/ 401 h 402"/>
                <a:gd name="T50" fmla="*/ 113 w 187"/>
                <a:gd name="T51" fmla="*/ 401 h 402"/>
                <a:gd name="T52" fmla="*/ 106 w 187"/>
                <a:gd name="T53" fmla="*/ 399 h 402"/>
                <a:gd name="T54" fmla="*/ 102 w 187"/>
                <a:gd name="T55" fmla="*/ 394 h 402"/>
                <a:gd name="T56" fmla="*/ 100 w 187"/>
                <a:gd name="T57" fmla="*/ 388 h 402"/>
                <a:gd name="T58" fmla="*/ 100 w 187"/>
                <a:gd name="T59" fmla="*/ 379 h 402"/>
                <a:gd name="T60" fmla="*/ 100 w 187"/>
                <a:gd name="T61" fmla="*/ 193 h 402"/>
                <a:gd name="T62" fmla="*/ 84 w 187"/>
                <a:gd name="T63" fmla="*/ 193 h 402"/>
                <a:gd name="T64" fmla="*/ 82 w 187"/>
                <a:gd name="T65" fmla="*/ 379 h 402"/>
                <a:gd name="T66" fmla="*/ 82 w 187"/>
                <a:gd name="T67" fmla="*/ 388 h 402"/>
                <a:gd name="T68" fmla="*/ 78 w 187"/>
                <a:gd name="T69" fmla="*/ 394 h 402"/>
                <a:gd name="T70" fmla="*/ 75 w 187"/>
                <a:gd name="T71" fmla="*/ 399 h 402"/>
                <a:gd name="T72" fmla="*/ 70 w 187"/>
                <a:gd name="T73" fmla="*/ 401 h 402"/>
                <a:gd name="T74" fmla="*/ 63 w 187"/>
                <a:gd name="T75" fmla="*/ 401 h 402"/>
                <a:gd name="T76" fmla="*/ 54 w 187"/>
                <a:gd name="T77" fmla="*/ 401 h 402"/>
                <a:gd name="T78" fmla="*/ 48 w 187"/>
                <a:gd name="T79" fmla="*/ 396 h 402"/>
                <a:gd name="T80" fmla="*/ 43 w 187"/>
                <a:gd name="T81" fmla="*/ 390 h 402"/>
                <a:gd name="T82" fmla="*/ 41 w 187"/>
                <a:gd name="T83" fmla="*/ 384 h 402"/>
                <a:gd name="T84" fmla="*/ 41 w 187"/>
                <a:gd name="T85" fmla="*/ 377 h 402"/>
                <a:gd name="T86" fmla="*/ 42 w 187"/>
                <a:gd name="T87" fmla="*/ 68 h 402"/>
                <a:gd name="T88" fmla="*/ 33 w 187"/>
                <a:gd name="T89" fmla="*/ 177 h 402"/>
                <a:gd name="T90" fmla="*/ 31 w 187"/>
                <a:gd name="T91" fmla="*/ 182 h 402"/>
                <a:gd name="T92" fmla="*/ 30 w 187"/>
                <a:gd name="T93" fmla="*/ 185 h 402"/>
                <a:gd name="T94" fmla="*/ 28 w 187"/>
                <a:gd name="T95" fmla="*/ 189 h 402"/>
                <a:gd name="T96" fmla="*/ 24 w 187"/>
                <a:gd name="T97" fmla="*/ 193 h 402"/>
                <a:gd name="T98" fmla="*/ 18 w 187"/>
                <a:gd name="T99" fmla="*/ 195 h 402"/>
                <a:gd name="T100" fmla="*/ 11 w 187"/>
                <a:gd name="T101" fmla="*/ 194 h 402"/>
                <a:gd name="T102" fmla="*/ 5 w 187"/>
                <a:gd name="T103" fmla="*/ 193 h 402"/>
                <a:gd name="T104" fmla="*/ 2 w 187"/>
                <a:gd name="T105" fmla="*/ 190 h 402"/>
                <a:gd name="T106" fmla="*/ 0 w 187"/>
                <a:gd name="T107" fmla="*/ 187 h 402"/>
                <a:gd name="T108" fmla="*/ 0 w 187"/>
                <a:gd name="T109" fmla="*/ 182 h 402"/>
                <a:gd name="T110" fmla="*/ 0 w 187"/>
                <a:gd name="T111" fmla="*/ 176 h 402"/>
                <a:gd name="T112" fmla="*/ 0 w 187"/>
                <a:gd name="T113" fmla="*/ 50 h 402"/>
                <a:gd name="T114" fmla="*/ 2 w 187"/>
                <a:gd name="T115" fmla="*/ 33 h 402"/>
                <a:gd name="T116" fmla="*/ 7 w 187"/>
                <a:gd name="T117" fmla="*/ 19 h 402"/>
                <a:gd name="T118" fmla="*/ 17 w 187"/>
                <a:gd name="T119" fmla="*/ 10 h 402"/>
                <a:gd name="T120" fmla="*/ 30 w 187"/>
                <a:gd name="T121" fmla="*/ 3 h 402"/>
                <a:gd name="T122" fmla="*/ 47 w 187"/>
                <a:gd name="T123" fmla="*/ 0 h 402"/>
                <a:gd name="T124" fmla="*/ 87 w 187"/>
                <a:gd name="T125" fmla="*/ 0 h 4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87"/>
                <a:gd name="T190" fmla="*/ 0 h 402"/>
                <a:gd name="T191" fmla="*/ 187 w 187"/>
                <a:gd name="T192" fmla="*/ 402 h 4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87" h="402">
                  <a:moveTo>
                    <a:pt x="87" y="0"/>
                  </a:moveTo>
                  <a:lnTo>
                    <a:pt x="129" y="0"/>
                  </a:lnTo>
                  <a:lnTo>
                    <a:pt x="136" y="0"/>
                  </a:lnTo>
                  <a:lnTo>
                    <a:pt x="140" y="1"/>
                  </a:lnTo>
                  <a:lnTo>
                    <a:pt x="146" y="1"/>
                  </a:lnTo>
                  <a:lnTo>
                    <a:pt x="150" y="3"/>
                  </a:lnTo>
                  <a:lnTo>
                    <a:pt x="156" y="4"/>
                  </a:lnTo>
                  <a:lnTo>
                    <a:pt x="159" y="7"/>
                  </a:lnTo>
                  <a:lnTo>
                    <a:pt x="164" y="10"/>
                  </a:lnTo>
                  <a:lnTo>
                    <a:pt x="167" y="13"/>
                  </a:lnTo>
                  <a:lnTo>
                    <a:pt x="172" y="15"/>
                  </a:lnTo>
                  <a:lnTo>
                    <a:pt x="173" y="19"/>
                  </a:lnTo>
                  <a:lnTo>
                    <a:pt x="177" y="24"/>
                  </a:lnTo>
                  <a:lnTo>
                    <a:pt x="178" y="29"/>
                  </a:lnTo>
                  <a:lnTo>
                    <a:pt x="181" y="33"/>
                  </a:lnTo>
                  <a:lnTo>
                    <a:pt x="181" y="39"/>
                  </a:lnTo>
                  <a:lnTo>
                    <a:pt x="183" y="43"/>
                  </a:lnTo>
                  <a:lnTo>
                    <a:pt x="183" y="50"/>
                  </a:lnTo>
                  <a:lnTo>
                    <a:pt x="185" y="55"/>
                  </a:lnTo>
                  <a:lnTo>
                    <a:pt x="186" y="60"/>
                  </a:lnTo>
                  <a:lnTo>
                    <a:pt x="186" y="176"/>
                  </a:lnTo>
                  <a:lnTo>
                    <a:pt x="186" y="177"/>
                  </a:lnTo>
                  <a:lnTo>
                    <a:pt x="183" y="179"/>
                  </a:lnTo>
                  <a:lnTo>
                    <a:pt x="183" y="182"/>
                  </a:lnTo>
                  <a:lnTo>
                    <a:pt x="183" y="183"/>
                  </a:lnTo>
                  <a:lnTo>
                    <a:pt x="183" y="184"/>
                  </a:lnTo>
                  <a:lnTo>
                    <a:pt x="182" y="187"/>
                  </a:lnTo>
                  <a:lnTo>
                    <a:pt x="182" y="188"/>
                  </a:lnTo>
                  <a:lnTo>
                    <a:pt x="181" y="190"/>
                  </a:lnTo>
                  <a:lnTo>
                    <a:pt x="178" y="192"/>
                  </a:lnTo>
                  <a:lnTo>
                    <a:pt x="176" y="193"/>
                  </a:lnTo>
                  <a:lnTo>
                    <a:pt x="173" y="194"/>
                  </a:lnTo>
                  <a:lnTo>
                    <a:pt x="172" y="194"/>
                  </a:lnTo>
                  <a:lnTo>
                    <a:pt x="169" y="194"/>
                  </a:lnTo>
                  <a:lnTo>
                    <a:pt x="168" y="194"/>
                  </a:lnTo>
                  <a:lnTo>
                    <a:pt x="164" y="195"/>
                  </a:lnTo>
                  <a:lnTo>
                    <a:pt x="162" y="195"/>
                  </a:lnTo>
                  <a:lnTo>
                    <a:pt x="159" y="195"/>
                  </a:lnTo>
                  <a:lnTo>
                    <a:pt x="158" y="193"/>
                  </a:lnTo>
                  <a:lnTo>
                    <a:pt x="155" y="193"/>
                  </a:lnTo>
                  <a:lnTo>
                    <a:pt x="154" y="191"/>
                  </a:lnTo>
                  <a:lnTo>
                    <a:pt x="153" y="189"/>
                  </a:lnTo>
                  <a:lnTo>
                    <a:pt x="153" y="187"/>
                  </a:lnTo>
                  <a:lnTo>
                    <a:pt x="151" y="187"/>
                  </a:lnTo>
                  <a:lnTo>
                    <a:pt x="151" y="185"/>
                  </a:lnTo>
                  <a:lnTo>
                    <a:pt x="151" y="183"/>
                  </a:lnTo>
                  <a:lnTo>
                    <a:pt x="151" y="182"/>
                  </a:lnTo>
                  <a:lnTo>
                    <a:pt x="151" y="179"/>
                  </a:lnTo>
                  <a:lnTo>
                    <a:pt x="151" y="177"/>
                  </a:lnTo>
                  <a:lnTo>
                    <a:pt x="151" y="176"/>
                  </a:lnTo>
                  <a:lnTo>
                    <a:pt x="150" y="68"/>
                  </a:lnTo>
                  <a:lnTo>
                    <a:pt x="142" y="68"/>
                  </a:lnTo>
                  <a:lnTo>
                    <a:pt x="141" y="369"/>
                  </a:lnTo>
                  <a:lnTo>
                    <a:pt x="141" y="375"/>
                  </a:lnTo>
                  <a:lnTo>
                    <a:pt x="140" y="377"/>
                  </a:lnTo>
                  <a:lnTo>
                    <a:pt x="140" y="379"/>
                  </a:lnTo>
                  <a:lnTo>
                    <a:pt x="140" y="382"/>
                  </a:lnTo>
                  <a:lnTo>
                    <a:pt x="140" y="384"/>
                  </a:lnTo>
                  <a:lnTo>
                    <a:pt x="138" y="386"/>
                  </a:lnTo>
                  <a:lnTo>
                    <a:pt x="138" y="388"/>
                  </a:lnTo>
                  <a:lnTo>
                    <a:pt x="137" y="390"/>
                  </a:lnTo>
                  <a:lnTo>
                    <a:pt x="137" y="392"/>
                  </a:lnTo>
                  <a:lnTo>
                    <a:pt x="135" y="394"/>
                  </a:lnTo>
                  <a:lnTo>
                    <a:pt x="133" y="396"/>
                  </a:lnTo>
                  <a:lnTo>
                    <a:pt x="131" y="399"/>
                  </a:lnTo>
                  <a:lnTo>
                    <a:pt x="130" y="399"/>
                  </a:lnTo>
                  <a:lnTo>
                    <a:pt x="128" y="401"/>
                  </a:lnTo>
                  <a:lnTo>
                    <a:pt x="125" y="401"/>
                  </a:lnTo>
                  <a:lnTo>
                    <a:pt x="123" y="401"/>
                  </a:lnTo>
                  <a:lnTo>
                    <a:pt x="120" y="401"/>
                  </a:lnTo>
                  <a:lnTo>
                    <a:pt x="117" y="401"/>
                  </a:lnTo>
                  <a:lnTo>
                    <a:pt x="115" y="401"/>
                  </a:lnTo>
                  <a:lnTo>
                    <a:pt x="113" y="401"/>
                  </a:lnTo>
                  <a:lnTo>
                    <a:pt x="111" y="401"/>
                  </a:lnTo>
                  <a:lnTo>
                    <a:pt x="109" y="401"/>
                  </a:lnTo>
                  <a:lnTo>
                    <a:pt x="106" y="399"/>
                  </a:lnTo>
                  <a:lnTo>
                    <a:pt x="105" y="398"/>
                  </a:lnTo>
                  <a:lnTo>
                    <a:pt x="105" y="396"/>
                  </a:lnTo>
                  <a:lnTo>
                    <a:pt x="102" y="394"/>
                  </a:lnTo>
                  <a:lnTo>
                    <a:pt x="101" y="392"/>
                  </a:lnTo>
                  <a:lnTo>
                    <a:pt x="100" y="390"/>
                  </a:lnTo>
                  <a:lnTo>
                    <a:pt x="100" y="388"/>
                  </a:lnTo>
                  <a:lnTo>
                    <a:pt x="100" y="386"/>
                  </a:lnTo>
                  <a:lnTo>
                    <a:pt x="100" y="382"/>
                  </a:lnTo>
                  <a:lnTo>
                    <a:pt x="100" y="379"/>
                  </a:lnTo>
                  <a:lnTo>
                    <a:pt x="100" y="375"/>
                  </a:lnTo>
                  <a:lnTo>
                    <a:pt x="100" y="370"/>
                  </a:lnTo>
                  <a:lnTo>
                    <a:pt x="100" y="193"/>
                  </a:lnTo>
                  <a:lnTo>
                    <a:pt x="90" y="193"/>
                  </a:lnTo>
                  <a:lnTo>
                    <a:pt x="94" y="193"/>
                  </a:lnTo>
                  <a:lnTo>
                    <a:pt x="84" y="193"/>
                  </a:lnTo>
                  <a:lnTo>
                    <a:pt x="84" y="370"/>
                  </a:lnTo>
                  <a:lnTo>
                    <a:pt x="84" y="375"/>
                  </a:lnTo>
                  <a:lnTo>
                    <a:pt x="82" y="379"/>
                  </a:lnTo>
                  <a:lnTo>
                    <a:pt x="82" y="382"/>
                  </a:lnTo>
                  <a:lnTo>
                    <a:pt x="82" y="386"/>
                  </a:lnTo>
                  <a:lnTo>
                    <a:pt x="82" y="388"/>
                  </a:lnTo>
                  <a:lnTo>
                    <a:pt x="80" y="390"/>
                  </a:lnTo>
                  <a:lnTo>
                    <a:pt x="80" y="392"/>
                  </a:lnTo>
                  <a:lnTo>
                    <a:pt x="78" y="394"/>
                  </a:lnTo>
                  <a:lnTo>
                    <a:pt x="78" y="396"/>
                  </a:lnTo>
                  <a:lnTo>
                    <a:pt x="76" y="398"/>
                  </a:lnTo>
                  <a:lnTo>
                    <a:pt x="75" y="399"/>
                  </a:lnTo>
                  <a:lnTo>
                    <a:pt x="72" y="401"/>
                  </a:lnTo>
                  <a:lnTo>
                    <a:pt x="70" y="401"/>
                  </a:lnTo>
                  <a:lnTo>
                    <a:pt x="67" y="401"/>
                  </a:lnTo>
                  <a:lnTo>
                    <a:pt x="66" y="401"/>
                  </a:lnTo>
                  <a:lnTo>
                    <a:pt x="63" y="401"/>
                  </a:lnTo>
                  <a:lnTo>
                    <a:pt x="59" y="401"/>
                  </a:lnTo>
                  <a:lnTo>
                    <a:pt x="57" y="401"/>
                  </a:lnTo>
                  <a:lnTo>
                    <a:pt x="54" y="401"/>
                  </a:lnTo>
                  <a:lnTo>
                    <a:pt x="52" y="399"/>
                  </a:lnTo>
                  <a:lnTo>
                    <a:pt x="50" y="399"/>
                  </a:lnTo>
                  <a:lnTo>
                    <a:pt x="48" y="396"/>
                  </a:lnTo>
                  <a:lnTo>
                    <a:pt x="46" y="394"/>
                  </a:lnTo>
                  <a:lnTo>
                    <a:pt x="46" y="392"/>
                  </a:lnTo>
                  <a:lnTo>
                    <a:pt x="43" y="390"/>
                  </a:lnTo>
                  <a:lnTo>
                    <a:pt x="43" y="388"/>
                  </a:lnTo>
                  <a:lnTo>
                    <a:pt x="41" y="386"/>
                  </a:lnTo>
                  <a:lnTo>
                    <a:pt x="41" y="384"/>
                  </a:lnTo>
                  <a:lnTo>
                    <a:pt x="41" y="382"/>
                  </a:lnTo>
                  <a:lnTo>
                    <a:pt x="41" y="379"/>
                  </a:lnTo>
                  <a:lnTo>
                    <a:pt x="41" y="377"/>
                  </a:lnTo>
                  <a:lnTo>
                    <a:pt x="42" y="375"/>
                  </a:lnTo>
                  <a:lnTo>
                    <a:pt x="42" y="369"/>
                  </a:lnTo>
                  <a:lnTo>
                    <a:pt x="42" y="68"/>
                  </a:lnTo>
                  <a:lnTo>
                    <a:pt x="33" y="68"/>
                  </a:lnTo>
                  <a:lnTo>
                    <a:pt x="33" y="176"/>
                  </a:lnTo>
                  <a:lnTo>
                    <a:pt x="33" y="177"/>
                  </a:lnTo>
                  <a:lnTo>
                    <a:pt x="31" y="179"/>
                  </a:lnTo>
                  <a:lnTo>
                    <a:pt x="31" y="182"/>
                  </a:lnTo>
                  <a:lnTo>
                    <a:pt x="30" y="183"/>
                  </a:lnTo>
                  <a:lnTo>
                    <a:pt x="30" y="185"/>
                  </a:lnTo>
                  <a:lnTo>
                    <a:pt x="30" y="187"/>
                  </a:lnTo>
                  <a:lnTo>
                    <a:pt x="28" y="189"/>
                  </a:lnTo>
                  <a:lnTo>
                    <a:pt x="27" y="191"/>
                  </a:lnTo>
                  <a:lnTo>
                    <a:pt x="25" y="193"/>
                  </a:lnTo>
                  <a:lnTo>
                    <a:pt x="24" y="193"/>
                  </a:lnTo>
                  <a:lnTo>
                    <a:pt x="22" y="195"/>
                  </a:lnTo>
                  <a:lnTo>
                    <a:pt x="20" y="195"/>
                  </a:lnTo>
                  <a:lnTo>
                    <a:pt x="18" y="195"/>
                  </a:lnTo>
                  <a:lnTo>
                    <a:pt x="16" y="194"/>
                  </a:lnTo>
                  <a:lnTo>
                    <a:pt x="13" y="194"/>
                  </a:lnTo>
                  <a:lnTo>
                    <a:pt x="11" y="194"/>
                  </a:lnTo>
                  <a:lnTo>
                    <a:pt x="9" y="194"/>
                  </a:lnTo>
                  <a:lnTo>
                    <a:pt x="7" y="193"/>
                  </a:lnTo>
                  <a:lnTo>
                    <a:pt x="5" y="193"/>
                  </a:lnTo>
                  <a:lnTo>
                    <a:pt x="4" y="192"/>
                  </a:lnTo>
                  <a:lnTo>
                    <a:pt x="2" y="192"/>
                  </a:lnTo>
                  <a:lnTo>
                    <a:pt x="2" y="190"/>
                  </a:lnTo>
                  <a:lnTo>
                    <a:pt x="0" y="190"/>
                  </a:lnTo>
                  <a:lnTo>
                    <a:pt x="0" y="188"/>
                  </a:lnTo>
                  <a:lnTo>
                    <a:pt x="0" y="187"/>
                  </a:lnTo>
                  <a:lnTo>
                    <a:pt x="0" y="184"/>
                  </a:lnTo>
                  <a:lnTo>
                    <a:pt x="0" y="183"/>
                  </a:lnTo>
                  <a:lnTo>
                    <a:pt x="0" y="182"/>
                  </a:lnTo>
                  <a:lnTo>
                    <a:pt x="0" y="179"/>
                  </a:lnTo>
                  <a:lnTo>
                    <a:pt x="0" y="177"/>
                  </a:lnTo>
                  <a:lnTo>
                    <a:pt x="0" y="176"/>
                  </a:lnTo>
                  <a:lnTo>
                    <a:pt x="0" y="60"/>
                  </a:lnTo>
                  <a:lnTo>
                    <a:pt x="0" y="55"/>
                  </a:lnTo>
                  <a:lnTo>
                    <a:pt x="0" y="50"/>
                  </a:lnTo>
                  <a:lnTo>
                    <a:pt x="0" y="43"/>
                  </a:lnTo>
                  <a:lnTo>
                    <a:pt x="0" y="39"/>
                  </a:lnTo>
                  <a:lnTo>
                    <a:pt x="2" y="33"/>
                  </a:lnTo>
                  <a:lnTo>
                    <a:pt x="3" y="29"/>
                  </a:lnTo>
                  <a:lnTo>
                    <a:pt x="5" y="24"/>
                  </a:lnTo>
                  <a:lnTo>
                    <a:pt x="7" y="19"/>
                  </a:lnTo>
                  <a:lnTo>
                    <a:pt x="11" y="15"/>
                  </a:lnTo>
                  <a:lnTo>
                    <a:pt x="13" y="13"/>
                  </a:lnTo>
                  <a:lnTo>
                    <a:pt x="17" y="10"/>
                  </a:lnTo>
                  <a:lnTo>
                    <a:pt x="22" y="7"/>
                  </a:lnTo>
                  <a:lnTo>
                    <a:pt x="26" y="4"/>
                  </a:lnTo>
                  <a:lnTo>
                    <a:pt x="30" y="3"/>
                  </a:lnTo>
                  <a:lnTo>
                    <a:pt x="36" y="1"/>
                  </a:lnTo>
                  <a:lnTo>
                    <a:pt x="41" y="1"/>
                  </a:lnTo>
                  <a:lnTo>
                    <a:pt x="47" y="0"/>
                  </a:lnTo>
                  <a:lnTo>
                    <a:pt x="54" y="0"/>
                  </a:lnTo>
                  <a:lnTo>
                    <a:pt x="96" y="0"/>
                  </a:lnTo>
                  <a:lnTo>
                    <a:pt x="87" y="0"/>
                  </a:lnTo>
                </a:path>
              </a:pathLst>
            </a:custGeom>
            <a:solidFill>
              <a:srgbClr val="000000"/>
            </a:solidFill>
            <a:ln w="9366" cap="flat" cmpd="sng">
              <a:solidFill>
                <a:srgbClr val="000000"/>
              </a:solidFill>
              <a:prstDash val="solid"/>
              <a:round/>
              <a:headEnd type="none" w="med" len="med"/>
              <a:tailEnd type="none" w="med" len="med"/>
            </a:ln>
          </p:spPr>
          <p:txBody>
            <a:bodyPr/>
            <a:lstStyle/>
            <a:p>
              <a:endParaRPr lang="en-US"/>
            </a:p>
          </p:txBody>
        </p:sp>
        <p:sp>
          <p:nvSpPr>
            <p:cNvPr id="2063" name="Oval 9"/>
            <p:cNvSpPr>
              <a:spLocks noChangeArrowheads="1"/>
            </p:cNvSpPr>
            <p:nvPr/>
          </p:nvSpPr>
          <p:spPr bwMode="auto">
            <a:xfrm>
              <a:off x="592" y="3353"/>
              <a:ext cx="78" cy="75"/>
            </a:xfrm>
            <a:prstGeom prst="ellipse">
              <a:avLst/>
            </a:prstGeom>
            <a:solidFill>
              <a:srgbClr val="000000"/>
            </a:solidFill>
            <a:ln w="9525">
              <a:noFill/>
              <a:round/>
              <a:headEnd/>
              <a:tailEnd/>
            </a:ln>
          </p:spPr>
          <p:txBody>
            <a:bodyPr wrap="none" anchor="ctr"/>
            <a:lstStyle/>
            <a:p>
              <a:endParaRPr lang="en-US"/>
            </a:p>
          </p:txBody>
        </p:sp>
        <p:sp>
          <p:nvSpPr>
            <p:cNvPr id="2064" name="Freeform 10"/>
            <p:cNvSpPr>
              <a:spLocks/>
            </p:cNvSpPr>
            <p:nvPr/>
          </p:nvSpPr>
          <p:spPr bwMode="auto">
            <a:xfrm>
              <a:off x="520" y="3437"/>
              <a:ext cx="227" cy="408"/>
            </a:xfrm>
            <a:custGeom>
              <a:avLst/>
              <a:gdLst>
                <a:gd name="T0" fmla="*/ 141 w 227"/>
                <a:gd name="T1" fmla="*/ 2 h 408"/>
                <a:gd name="T2" fmla="*/ 156 w 227"/>
                <a:gd name="T3" fmla="*/ 7 h 408"/>
                <a:gd name="T4" fmla="*/ 169 w 227"/>
                <a:gd name="T5" fmla="*/ 14 h 408"/>
                <a:gd name="T6" fmla="*/ 177 w 227"/>
                <a:gd name="T7" fmla="*/ 29 h 408"/>
                <a:gd name="T8" fmla="*/ 186 w 227"/>
                <a:gd name="T9" fmla="*/ 46 h 408"/>
                <a:gd name="T10" fmla="*/ 222 w 227"/>
                <a:gd name="T11" fmla="*/ 162 h 408"/>
                <a:gd name="T12" fmla="*/ 226 w 227"/>
                <a:gd name="T13" fmla="*/ 176 h 408"/>
                <a:gd name="T14" fmla="*/ 222 w 227"/>
                <a:gd name="T15" fmla="*/ 185 h 408"/>
                <a:gd name="T16" fmla="*/ 218 w 227"/>
                <a:gd name="T17" fmla="*/ 189 h 408"/>
                <a:gd name="T18" fmla="*/ 211 w 227"/>
                <a:gd name="T19" fmla="*/ 190 h 408"/>
                <a:gd name="T20" fmla="*/ 204 w 227"/>
                <a:gd name="T21" fmla="*/ 184 h 408"/>
                <a:gd name="T22" fmla="*/ 200 w 227"/>
                <a:gd name="T23" fmla="*/ 174 h 408"/>
                <a:gd name="T24" fmla="*/ 203 w 227"/>
                <a:gd name="T25" fmla="*/ 254 h 408"/>
                <a:gd name="T26" fmla="*/ 149 w 227"/>
                <a:gd name="T27" fmla="*/ 388 h 408"/>
                <a:gd name="T28" fmla="*/ 146 w 227"/>
                <a:gd name="T29" fmla="*/ 400 h 408"/>
                <a:gd name="T30" fmla="*/ 139 w 227"/>
                <a:gd name="T31" fmla="*/ 406 h 408"/>
                <a:gd name="T32" fmla="*/ 133 w 227"/>
                <a:gd name="T33" fmla="*/ 407 h 408"/>
                <a:gd name="T34" fmla="*/ 125 w 227"/>
                <a:gd name="T35" fmla="*/ 406 h 408"/>
                <a:gd name="T36" fmla="*/ 119 w 227"/>
                <a:gd name="T37" fmla="*/ 400 h 408"/>
                <a:gd name="T38" fmla="*/ 117 w 227"/>
                <a:gd name="T39" fmla="*/ 385 h 408"/>
                <a:gd name="T40" fmla="*/ 106 w 227"/>
                <a:gd name="T41" fmla="*/ 254 h 408"/>
                <a:gd name="T42" fmla="*/ 107 w 227"/>
                <a:gd name="T43" fmla="*/ 393 h 408"/>
                <a:gd name="T44" fmla="*/ 102 w 227"/>
                <a:gd name="T45" fmla="*/ 402 h 408"/>
                <a:gd name="T46" fmla="*/ 94 w 227"/>
                <a:gd name="T47" fmla="*/ 407 h 408"/>
                <a:gd name="T48" fmla="*/ 86 w 227"/>
                <a:gd name="T49" fmla="*/ 407 h 408"/>
                <a:gd name="T50" fmla="*/ 80 w 227"/>
                <a:gd name="T51" fmla="*/ 405 h 408"/>
                <a:gd name="T52" fmla="*/ 75 w 227"/>
                <a:gd name="T53" fmla="*/ 397 h 408"/>
                <a:gd name="T54" fmla="*/ 75 w 227"/>
                <a:gd name="T55" fmla="*/ 254 h 408"/>
                <a:gd name="T56" fmla="*/ 73 w 227"/>
                <a:gd name="T57" fmla="*/ 59 h 408"/>
                <a:gd name="T58" fmla="*/ 23 w 227"/>
                <a:gd name="T59" fmla="*/ 176 h 408"/>
                <a:gd name="T60" fmla="*/ 17 w 227"/>
                <a:gd name="T61" fmla="*/ 185 h 408"/>
                <a:gd name="T62" fmla="*/ 11 w 227"/>
                <a:gd name="T63" fmla="*/ 186 h 408"/>
                <a:gd name="T64" fmla="*/ 5 w 227"/>
                <a:gd name="T65" fmla="*/ 186 h 408"/>
                <a:gd name="T66" fmla="*/ 1 w 227"/>
                <a:gd name="T67" fmla="*/ 180 h 408"/>
                <a:gd name="T68" fmla="*/ 0 w 227"/>
                <a:gd name="T69" fmla="*/ 171 h 408"/>
                <a:gd name="T70" fmla="*/ 34 w 227"/>
                <a:gd name="T71" fmla="*/ 60 h 408"/>
                <a:gd name="T72" fmla="*/ 39 w 227"/>
                <a:gd name="T73" fmla="*/ 43 h 408"/>
                <a:gd name="T74" fmla="*/ 48 w 227"/>
                <a:gd name="T75" fmla="*/ 28 h 408"/>
                <a:gd name="T76" fmla="*/ 58 w 227"/>
                <a:gd name="T77" fmla="*/ 15 h 408"/>
                <a:gd name="T78" fmla="*/ 71 w 227"/>
                <a:gd name="T79" fmla="*/ 5 h 408"/>
                <a:gd name="T80" fmla="*/ 86 w 227"/>
                <a:gd name="T81" fmla="*/ 2 h 408"/>
                <a:gd name="T82" fmla="*/ 124 w 227"/>
                <a:gd name="T83" fmla="*/ 0 h 40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27"/>
                <a:gd name="T127" fmla="*/ 0 h 408"/>
                <a:gd name="T128" fmla="*/ 227 w 227"/>
                <a:gd name="T129" fmla="*/ 408 h 40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27" h="408">
                  <a:moveTo>
                    <a:pt x="132" y="0"/>
                  </a:moveTo>
                  <a:lnTo>
                    <a:pt x="136" y="2"/>
                  </a:lnTo>
                  <a:lnTo>
                    <a:pt x="141" y="2"/>
                  </a:lnTo>
                  <a:lnTo>
                    <a:pt x="145" y="4"/>
                  </a:lnTo>
                  <a:lnTo>
                    <a:pt x="152" y="4"/>
                  </a:lnTo>
                  <a:lnTo>
                    <a:pt x="156" y="7"/>
                  </a:lnTo>
                  <a:lnTo>
                    <a:pt x="160" y="9"/>
                  </a:lnTo>
                  <a:lnTo>
                    <a:pt x="164" y="13"/>
                  </a:lnTo>
                  <a:lnTo>
                    <a:pt x="169" y="14"/>
                  </a:lnTo>
                  <a:lnTo>
                    <a:pt x="171" y="19"/>
                  </a:lnTo>
                  <a:lnTo>
                    <a:pt x="175" y="24"/>
                  </a:lnTo>
                  <a:lnTo>
                    <a:pt x="177" y="29"/>
                  </a:lnTo>
                  <a:lnTo>
                    <a:pt x="182" y="34"/>
                  </a:lnTo>
                  <a:lnTo>
                    <a:pt x="184" y="40"/>
                  </a:lnTo>
                  <a:lnTo>
                    <a:pt x="186" y="46"/>
                  </a:lnTo>
                  <a:lnTo>
                    <a:pt x="188" y="54"/>
                  </a:lnTo>
                  <a:lnTo>
                    <a:pt x="192" y="61"/>
                  </a:lnTo>
                  <a:lnTo>
                    <a:pt x="222" y="162"/>
                  </a:lnTo>
                  <a:lnTo>
                    <a:pt x="226" y="170"/>
                  </a:lnTo>
                  <a:lnTo>
                    <a:pt x="226" y="174"/>
                  </a:lnTo>
                  <a:lnTo>
                    <a:pt x="226" y="176"/>
                  </a:lnTo>
                  <a:lnTo>
                    <a:pt x="225" y="180"/>
                  </a:lnTo>
                  <a:lnTo>
                    <a:pt x="225" y="182"/>
                  </a:lnTo>
                  <a:lnTo>
                    <a:pt x="222" y="185"/>
                  </a:lnTo>
                  <a:lnTo>
                    <a:pt x="221" y="187"/>
                  </a:lnTo>
                  <a:lnTo>
                    <a:pt x="219" y="189"/>
                  </a:lnTo>
                  <a:lnTo>
                    <a:pt x="218" y="189"/>
                  </a:lnTo>
                  <a:lnTo>
                    <a:pt x="215" y="190"/>
                  </a:lnTo>
                  <a:lnTo>
                    <a:pt x="212" y="190"/>
                  </a:lnTo>
                  <a:lnTo>
                    <a:pt x="211" y="190"/>
                  </a:lnTo>
                  <a:lnTo>
                    <a:pt x="208" y="188"/>
                  </a:lnTo>
                  <a:lnTo>
                    <a:pt x="206" y="186"/>
                  </a:lnTo>
                  <a:lnTo>
                    <a:pt x="204" y="184"/>
                  </a:lnTo>
                  <a:lnTo>
                    <a:pt x="202" y="180"/>
                  </a:lnTo>
                  <a:lnTo>
                    <a:pt x="201" y="176"/>
                  </a:lnTo>
                  <a:lnTo>
                    <a:pt x="200" y="174"/>
                  </a:lnTo>
                  <a:lnTo>
                    <a:pt x="158" y="60"/>
                  </a:lnTo>
                  <a:lnTo>
                    <a:pt x="152" y="60"/>
                  </a:lnTo>
                  <a:lnTo>
                    <a:pt x="203" y="254"/>
                  </a:lnTo>
                  <a:lnTo>
                    <a:pt x="154" y="254"/>
                  </a:lnTo>
                  <a:lnTo>
                    <a:pt x="149" y="254"/>
                  </a:lnTo>
                  <a:lnTo>
                    <a:pt x="149" y="388"/>
                  </a:lnTo>
                  <a:lnTo>
                    <a:pt x="149" y="392"/>
                  </a:lnTo>
                  <a:lnTo>
                    <a:pt x="147" y="397"/>
                  </a:lnTo>
                  <a:lnTo>
                    <a:pt x="146" y="400"/>
                  </a:lnTo>
                  <a:lnTo>
                    <a:pt x="144" y="402"/>
                  </a:lnTo>
                  <a:lnTo>
                    <a:pt x="143" y="405"/>
                  </a:lnTo>
                  <a:lnTo>
                    <a:pt x="139" y="406"/>
                  </a:lnTo>
                  <a:lnTo>
                    <a:pt x="137" y="407"/>
                  </a:lnTo>
                  <a:lnTo>
                    <a:pt x="135" y="407"/>
                  </a:lnTo>
                  <a:lnTo>
                    <a:pt x="133" y="407"/>
                  </a:lnTo>
                  <a:lnTo>
                    <a:pt x="129" y="407"/>
                  </a:lnTo>
                  <a:lnTo>
                    <a:pt x="127" y="407"/>
                  </a:lnTo>
                  <a:lnTo>
                    <a:pt x="125" y="406"/>
                  </a:lnTo>
                  <a:lnTo>
                    <a:pt x="123" y="405"/>
                  </a:lnTo>
                  <a:lnTo>
                    <a:pt x="121" y="402"/>
                  </a:lnTo>
                  <a:lnTo>
                    <a:pt x="119" y="400"/>
                  </a:lnTo>
                  <a:lnTo>
                    <a:pt x="117" y="397"/>
                  </a:lnTo>
                  <a:lnTo>
                    <a:pt x="117" y="393"/>
                  </a:lnTo>
                  <a:lnTo>
                    <a:pt x="117" y="385"/>
                  </a:lnTo>
                  <a:lnTo>
                    <a:pt x="117" y="254"/>
                  </a:lnTo>
                  <a:lnTo>
                    <a:pt x="119" y="254"/>
                  </a:lnTo>
                  <a:lnTo>
                    <a:pt x="106" y="254"/>
                  </a:lnTo>
                  <a:lnTo>
                    <a:pt x="107" y="254"/>
                  </a:lnTo>
                  <a:lnTo>
                    <a:pt x="107" y="385"/>
                  </a:lnTo>
                  <a:lnTo>
                    <a:pt x="107" y="393"/>
                  </a:lnTo>
                  <a:lnTo>
                    <a:pt x="105" y="397"/>
                  </a:lnTo>
                  <a:lnTo>
                    <a:pt x="104" y="400"/>
                  </a:lnTo>
                  <a:lnTo>
                    <a:pt x="102" y="402"/>
                  </a:lnTo>
                  <a:lnTo>
                    <a:pt x="100" y="405"/>
                  </a:lnTo>
                  <a:lnTo>
                    <a:pt x="96" y="406"/>
                  </a:lnTo>
                  <a:lnTo>
                    <a:pt x="94" y="407"/>
                  </a:lnTo>
                  <a:lnTo>
                    <a:pt x="92" y="407"/>
                  </a:lnTo>
                  <a:lnTo>
                    <a:pt x="90" y="407"/>
                  </a:lnTo>
                  <a:lnTo>
                    <a:pt x="86" y="407"/>
                  </a:lnTo>
                  <a:lnTo>
                    <a:pt x="84" y="407"/>
                  </a:lnTo>
                  <a:lnTo>
                    <a:pt x="82" y="406"/>
                  </a:lnTo>
                  <a:lnTo>
                    <a:pt x="80" y="405"/>
                  </a:lnTo>
                  <a:lnTo>
                    <a:pt x="78" y="402"/>
                  </a:lnTo>
                  <a:lnTo>
                    <a:pt x="76" y="400"/>
                  </a:lnTo>
                  <a:lnTo>
                    <a:pt x="75" y="397"/>
                  </a:lnTo>
                  <a:lnTo>
                    <a:pt x="75" y="392"/>
                  </a:lnTo>
                  <a:lnTo>
                    <a:pt x="75" y="388"/>
                  </a:lnTo>
                  <a:lnTo>
                    <a:pt x="75" y="254"/>
                  </a:lnTo>
                  <a:lnTo>
                    <a:pt x="70" y="254"/>
                  </a:lnTo>
                  <a:lnTo>
                    <a:pt x="20" y="254"/>
                  </a:lnTo>
                  <a:lnTo>
                    <a:pt x="73" y="59"/>
                  </a:lnTo>
                  <a:lnTo>
                    <a:pt x="66" y="59"/>
                  </a:lnTo>
                  <a:lnTo>
                    <a:pt x="25" y="173"/>
                  </a:lnTo>
                  <a:lnTo>
                    <a:pt x="23" y="176"/>
                  </a:lnTo>
                  <a:lnTo>
                    <a:pt x="21" y="180"/>
                  </a:lnTo>
                  <a:lnTo>
                    <a:pt x="19" y="182"/>
                  </a:lnTo>
                  <a:lnTo>
                    <a:pt x="17" y="185"/>
                  </a:lnTo>
                  <a:lnTo>
                    <a:pt x="15" y="185"/>
                  </a:lnTo>
                  <a:lnTo>
                    <a:pt x="13" y="186"/>
                  </a:lnTo>
                  <a:lnTo>
                    <a:pt x="11" y="186"/>
                  </a:lnTo>
                  <a:lnTo>
                    <a:pt x="9" y="186"/>
                  </a:lnTo>
                  <a:lnTo>
                    <a:pt x="7" y="186"/>
                  </a:lnTo>
                  <a:lnTo>
                    <a:pt x="5" y="186"/>
                  </a:lnTo>
                  <a:lnTo>
                    <a:pt x="3" y="185"/>
                  </a:lnTo>
                  <a:lnTo>
                    <a:pt x="1" y="182"/>
                  </a:lnTo>
                  <a:lnTo>
                    <a:pt x="1" y="180"/>
                  </a:lnTo>
                  <a:lnTo>
                    <a:pt x="0" y="178"/>
                  </a:lnTo>
                  <a:lnTo>
                    <a:pt x="0" y="175"/>
                  </a:lnTo>
                  <a:lnTo>
                    <a:pt x="0" y="171"/>
                  </a:lnTo>
                  <a:lnTo>
                    <a:pt x="1" y="167"/>
                  </a:lnTo>
                  <a:lnTo>
                    <a:pt x="3" y="157"/>
                  </a:lnTo>
                  <a:lnTo>
                    <a:pt x="34" y="60"/>
                  </a:lnTo>
                  <a:lnTo>
                    <a:pt x="35" y="56"/>
                  </a:lnTo>
                  <a:lnTo>
                    <a:pt x="37" y="49"/>
                  </a:lnTo>
                  <a:lnTo>
                    <a:pt x="39" y="43"/>
                  </a:lnTo>
                  <a:lnTo>
                    <a:pt x="42" y="37"/>
                  </a:lnTo>
                  <a:lnTo>
                    <a:pt x="44" y="33"/>
                  </a:lnTo>
                  <a:lnTo>
                    <a:pt x="48" y="28"/>
                  </a:lnTo>
                  <a:lnTo>
                    <a:pt x="51" y="24"/>
                  </a:lnTo>
                  <a:lnTo>
                    <a:pt x="55" y="18"/>
                  </a:lnTo>
                  <a:lnTo>
                    <a:pt x="58" y="15"/>
                  </a:lnTo>
                  <a:lnTo>
                    <a:pt x="62" y="11"/>
                  </a:lnTo>
                  <a:lnTo>
                    <a:pt x="66" y="9"/>
                  </a:lnTo>
                  <a:lnTo>
                    <a:pt x="71" y="5"/>
                  </a:lnTo>
                  <a:lnTo>
                    <a:pt x="76" y="4"/>
                  </a:lnTo>
                  <a:lnTo>
                    <a:pt x="81" y="2"/>
                  </a:lnTo>
                  <a:lnTo>
                    <a:pt x="86" y="2"/>
                  </a:lnTo>
                  <a:lnTo>
                    <a:pt x="92" y="0"/>
                  </a:lnTo>
                  <a:lnTo>
                    <a:pt x="98" y="0"/>
                  </a:lnTo>
                  <a:lnTo>
                    <a:pt x="124" y="0"/>
                  </a:lnTo>
                  <a:lnTo>
                    <a:pt x="132" y="0"/>
                  </a:lnTo>
                </a:path>
              </a:pathLst>
            </a:custGeom>
            <a:solidFill>
              <a:srgbClr val="000000"/>
            </a:solidFill>
            <a:ln w="9525">
              <a:noFill/>
              <a:round/>
              <a:headEnd type="none" w="med" len="med"/>
              <a:tailEnd type="none" w="med" len="med"/>
            </a:ln>
          </p:spPr>
          <p:txBody>
            <a:bodyPr/>
            <a:lstStyle/>
            <a:p>
              <a:endParaRPr lang="en-US"/>
            </a:p>
          </p:txBody>
        </p:sp>
        <p:sp>
          <p:nvSpPr>
            <p:cNvPr id="2065" name="Oval 11"/>
            <p:cNvSpPr>
              <a:spLocks noChangeArrowheads="1"/>
            </p:cNvSpPr>
            <p:nvPr/>
          </p:nvSpPr>
          <p:spPr bwMode="auto">
            <a:xfrm>
              <a:off x="199" y="3273"/>
              <a:ext cx="77" cy="73"/>
            </a:xfrm>
            <a:prstGeom prst="ellipse">
              <a:avLst/>
            </a:prstGeom>
            <a:solidFill>
              <a:srgbClr val="000000"/>
            </a:solidFill>
            <a:ln w="9366">
              <a:solidFill>
                <a:srgbClr val="000000"/>
              </a:solidFill>
              <a:round/>
              <a:headEnd/>
              <a:tailEnd/>
            </a:ln>
          </p:spPr>
          <p:txBody>
            <a:bodyPr wrap="none" anchor="ctr"/>
            <a:lstStyle/>
            <a:p>
              <a:endParaRPr lang="en-US"/>
            </a:p>
          </p:txBody>
        </p:sp>
        <p:sp>
          <p:nvSpPr>
            <p:cNvPr id="2066" name="Freeform 12"/>
            <p:cNvSpPr>
              <a:spLocks/>
            </p:cNvSpPr>
            <p:nvPr/>
          </p:nvSpPr>
          <p:spPr bwMode="auto">
            <a:xfrm>
              <a:off x="146" y="3359"/>
              <a:ext cx="187" cy="403"/>
            </a:xfrm>
            <a:custGeom>
              <a:avLst/>
              <a:gdLst>
                <a:gd name="T0" fmla="*/ 136 w 187"/>
                <a:gd name="T1" fmla="*/ 0 h 403"/>
                <a:gd name="T2" fmla="*/ 150 w 187"/>
                <a:gd name="T3" fmla="*/ 4 h 403"/>
                <a:gd name="T4" fmla="*/ 164 w 187"/>
                <a:gd name="T5" fmla="*/ 10 h 403"/>
                <a:gd name="T6" fmla="*/ 173 w 187"/>
                <a:gd name="T7" fmla="*/ 20 h 403"/>
                <a:gd name="T8" fmla="*/ 181 w 187"/>
                <a:gd name="T9" fmla="*/ 33 h 403"/>
                <a:gd name="T10" fmla="*/ 183 w 187"/>
                <a:gd name="T11" fmla="*/ 50 h 403"/>
                <a:gd name="T12" fmla="*/ 186 w 187"/>
                <a:gd name="T13" fmla="*/ 176 h 403"/>
                <a:gd name="T14" fmla="*/ 183 w 187"/>
                <a:gd name="T15" fmla="*/ 182 h 403"/>
                <a:gd name="T16" fmla="*/ 181 w 187"/>
                <a:gd name="T17" fmla="*/ 187 h 403"/>
                <a:gd name="T18" fmla="*/ 181 w 187"/>
                <a:gd name="T19" fmla="*/ 190 h 403"/>
                <a:gd name="T20" fmla="*/ 176 w 187"/>
                <a:gd name="T21" fmla="*/ 194 h 403"/>
                <a:gd name="T22" fmla="*/ 171 w 187"/>
                <a:gd name="T23" fmla="*/ 195 h 403"/>
                <a:gd name="T24" fmla="*/ 164 w 187"/>
                <a:gd name="T25" fmla="*/ 195 h 403"/>
                <a:gd name="T26" fmla="*/ 157 w 187"/>
                <a:gd name="T27" fmla="*/ 193 h 403"/>
                <a:gd name="T28" fmla="*/ 153 w 187"/>
                <a:gd name="T29" fmla="*/ 190 h 403"/>
                <a:gd name="T30" fmla="*/ 151 w 187"/>
                <a:gd name="T31" fmla="*/ 185 h 403"/>
                <a:gd name="T32" fmla="*/ 151 w 187"/>
                <a:gd name="T33" fmla="*/ 182 h 403"/>
                <a:gd name="T34" fmla="*/ 151 w 187"/>
                <a:gd name="T35" fmla="*/ 177 h 403"/>
                <a:gd name="T36" fmla="*/ 142 w 187"/>
                <a:gd name="T37" fmla="*/ 68 h 403"/>
                <a:gd name="T38" fmla="*/ 140 w 187"/>
                <a:gd name="T39" fmla="*/ 378 h 403"/>
                <a:gd name="T40" fmla="*/ 140 w 187"/>
                <a:gd name="T41" fmla="*/ 384 h 403"/>
                <a:gd name="T42" fmla="*/ 137 w 187"/>
                <a:gd name="T43" fmla="*/ 390 h 403"/>
                <a:gd name="T44" fmla="*/ 133 w 187"/>
                <a:gd name="T45" fmla="*/ 397 h 403"/>
                <a:gd name="T46" fmla="*/ 127 w 187"/>
                <a:gd name="T47" fmla="*/ 402 h 403"/>
                <a:gd name="T48" fmla="*/ 120 w 187"/>
                <a:gd name="T49" fmla="*/ 402 h 403"/>
                <a:gd name="T50" fmla="*/ 113 w 187"/>
                <a:gd name="T51" fmla="*/ 402 h 403"/>
                <a:gd name="T52" fmla="*/ 106 w 187"/>
                <a:gd name="T53" fmla="*/ 399 h 403"/>
                <a:gd name="T54" fmla="*/ 102 w 187"/>
                <a:gd name="T55" fmla="*/ 395 h 403"/>
                <a:gd name="T56" fmla="*/ 100 w 187"/>
                <a:gd name="T57" fmla="*/ 388 h 403"/>
                <a:gd name="T58" fmla="*/ 99 w 187"/>
                <a:gd name="T59" fmla="*/ 380 h 403"/>
                <a:gd name="T60" fmla="*/ 99 w 187"/>
                <a:gd name="T61" fmla="*/ 194 h 403"/>
                <a:gd name="T62" fmla="*/ 83 w 187"/>
                <a:gd name="T63" fmla="*/ 194 h 403"/>
                <a:gd name="T64" fmla="*/ 82 w 187"/>
                <a:gd name="T65" fmla="*/ 380 h 403"/>
                <a:gd name="T66" fmla="*/ 82 w 187"/>
                <a:gd name="T67" fmla="*/ 388 h 403"/>
                <a:gd name="T68" fmla="*/ 78 w 187"/>
                <a:gd name="T69" fmla="*/ 395 h 403"/>
                <a:gd name="T70" fmla="*/ 74 w 187"/>
                <a:gd name="T71" fmla="*/ 399 h 403"/>
                <a:gd name="T72" fmla="*/ 69 w 187"/>
                <a:gd name="T73" fmla="*/ 402 h 403"/>
                <a:gd name="T74" fmla="*/ 63 w 187"/>
                <a:gd name="T75" fmla="*/ 402 h 403"/>
                <a:gd name="T76" fmla="*/ 54 w 187"/>
                <a:gd name="T77" fmla="*/ 402 h 403"/>
                <a:gd name="T78" fmla="*/ 48 w 187"/>
                <a:gd name="T79" fmla="*/ 397 h 403"/>
                <a:gd name="T80" fmla="*/ 43 w 187"/>
                <a:gd name="T81" fmla="*/ 390 h 403"/>
                <a:gd name="T82" fmla="*/ 41 w 187"/>
                <a:gd name="T83" fmla="*/ 384 h 403"/>
                <a:gd name="T84" fmla="*/ 41 w 187"/>
                <a:gd name="T85" fmla="*/ 378 h 403"/>
                <a:gd name="T86" fmla="*/ 42 w 187"/>
                <a:gd name="T87" fmla="*/ 68 h 403"/>
                <a:gd name="T88" fmla="*/ 33 w 187"/>
                <a:gd name="T89" fmla="*/ 177 h 403"/>
                <a:gd name="T90" fmla="*/ 31 w 187"/>
                <a:gd name="T91" fmla="*/ 182 h 403"/>
                <a:gd name="T92" fmla="*/ 30 w 187"/>
                <a:gd name="T93" fmla="*/ 185 h 403"/>
                <a:gd name="T94" fmla="*/ 28 w 187"/>
                <a:gd name="T95" fmla="*/ 190 h 403"/>
                <a:gd name="T96" fmla="*/ 24 w 187"/>
                <a:gd name="T97" fmla="*/ 193 h 403"/>
                <a:gd name="T98" fmla="*/ 18 w 187"/>
                <a:gd name="T99" fmla="*/ 195 h 403"/>
                <a:gd name="T100" fmla="*/ 11 w 187"/>
                <a:gd name="T101" fmla="*/ 195 h 403"/>
                <a:gd name="T102" fmla="*/ 5 w 187"/>
                <a:gd name="T103" fmla="*/ 194 h 403"/>
                <a:gd name="T104" fmla="*/ 1 w 187"/>
                <a:gd name="T105" fmla="*/ 190 h 403"/>
                <a:gd name="T106" fmla="*/ 0 w 187"/>
                <a:gd name="T107" fmla="*/ 187 h 403"/>
                <a:gd name="T108" fmla="*/ 0 w 187"/>
                <a:gd name="T109" fmla="*/ 182 h 403"/>
                <a:gd name="T110" fmla="*/ 0 w 187"/>
                <a:gd name="T111" fmla="*/ 176 h 403"/>
                <a:gd name="T112" fmla="*/ 0 w 187"/>
                <a:gd name="T113" fmla="*/ 50 h 403"/>
                <a:gd name="T114" fmla="*/ 1 w 187"/>
                <a:gd name="T115" fmla="*/ 33 h 403"/>
                <a:gd name="T116" fmla="*/ 7 w 187"/>
                <a:gd name="T117" fmla="*/ 20 h 403"/>
                <a:gd name="T118" fmla="*/ 17 w 187"/>
                <a:gd name="T119" fmla="*/ 10 h 403"/>
                <a:gd name="T120" fmla="*/ 30 w 187"/>
                <a:gd name="T121" fmla="*/ 4 h 403"/>
                <a:gd name="T122" fmla="*/ 47 w 187"/>
                <a:gd name="T123" fmla="*/ 0 h 403"/>
                <a:gd name="T124" fmla="*/ 87 w 187"/>
                <a:gd name="T125" fmla="*/ 0 h 40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87"/>
                <a:gd name="T190" fmla="*/ 0 h 403"/>
                <a:gd name="T191" fmla="*/ 187 w 187"/>
                <a:gd name="T192" fmla="*/ 403 h 40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87" h="403">
                  <a:moveTo>
                    <a:pt x="87" y="0"/>
                  </a:moveTo>
                  <a:lnTo>
                    <a:pt x="128" y="0"/>
                  </a:lnTo>
                  <a:lnTo>
                    <a:pt x="136" y="0"/>
                  </a:lnTo>
                  <a:lnTo>
                    <a:pt x="140" y="1"/>
                  </a:lnTo>
                  <a:lnTo>
                    <a:pt x="146" y="1"/>
                  </a:lnTo>
                  <a:lnTo>
                    <a:pt x="150" y="4"/>
                  </a:lnTo>
                  <a:lnTo>
                    <a:pt x="156" y="4"/>
                  </a:lnTo>
                  <a:lnTo>
                    <a:pt x="159" y="8"/>
                  </a:lnTo>
                  <a:lnTo>
                    <a:pt x="164" y="10"/>
                  </a:lnTo>
                  <a:lnTo>
                    <a:pt x="167" y="14"/>
                  </a:lnTo>
                  <a:lnTo>
                    <a:pt x="171" y="15"/>
                  </a:lnTo>
                  <a:lnTo>
                    <a:pt x="173" y="20"/>
                  </a:lnTo>
                  <a:lnTo>
                    <a:pt x="176" y="24"/>
                  </a:lnTo>
                  <a:lnTo>
                    <a:pt x="178" y="29"/>
                  </a:lnTo>
                  <a:lnTo>
                    <a:pt x="181" y="33"/>
                  </a:lnTo>
                  <a:lnTo>
                    <a:pt x="181" y="39"/>
                  </a:lnTo>
                  <a:lnTo>
                    <a:pt x="183" y="44"/>
                  </a:lnTo>
                  <a:lnTo>
                    <a:pt x="183" y="50"/>
                  </a:lnTo>
                  <a:lnTo>
                    <a:pt x="185" y="55"/>
                  </a:lnTo>
                  <a:lnTo>
                    <a:pt x="186" y="60"/>
                  </a:lnTo>
                  <a:lnTo>
                    <a:pt x="186" y="176"/>
                  </a:lnTo>
                  <a:lnTo>
                    <a:pt x="186" y="177"/>
                  </a:lnTo>
                  <a:lnTo>
                    <a:pt x="183" y="180"/>
                  </a:lnTo>
                  <a:lnTo>
                    <a:pt x="183" y="182"/>
                  </a:lnTo>
                  <a:lnTo>
                    <a:pt x="183" y="184"/>
                  </a:lnTo>
                  <a:lnTo>
                    <a:pt x="183" y="185"/>
                  </a:lnTo>
                  <a:lnTo>
                    <a:pt x="181" y="187"/>
                  </a:lnTo>
                  <a:lnTo>
                    <a:pt x="181" y="188"/>
                  </a:lnTo>
                  <a:lnTo>
                    <a:pt x="181" y="190"/>
                  </a:lnTo>
                  <a:lnTo>
                    <a:pt x="178" y="192"/>
                  </a:lnTo>
                  <a:lnTo>
                    <a:pt x="176" y="194"/>
                  </a:lnTo>
                  <a:lnTo>
                    <a:pt x="173" y="195"/>
                  </a:lnTo>
                  <a:lnTo>
                    <a:pt x="171" y="195"/>
                  </a:lnTo>
                  <a:lnTo>
                    <a:pt x="169" y="195"/>
                  </a:lnTo>
                  <a:lnTo>
                    <a:pt x="168" y="195"/>
                  </a:lnTo>
                  <a:lnTo>
                    <a:pt x="164" y="195"/>
                  </a:lnTo>
                  <a:lnTo>
                    <a:pt x="162" y="195"/>
                  </a:lnTo>
                  <a:lnTo>
                    <a:pt x="159" y="195"/>
                  </a:lnTo>
                  <a:lnTo>
                    <a:pt x="157" y="193"/>
                  </a:lnTo>
                  <a:lnTo>
                    <a:pt x="155" y="193"/>
                  </a:lnTo>
                  <a:lnTo>
                    <a:pt x="154" y="191"/>
                  </a:lnTo>
                  <a:lnTo>
                    <a:pt x="153" y="190"/>
                  </a:lnTo>
                  <a:lnTo>
                    <a:pt x="153" y="187"/>
                  </a:lnTo>
                  <a:lnTo>
                    <a:pt x="151" y="187"/>
                  </a:lnTo>
                  <a:lnTo>
                    <a:pt x="151" y="185"/>
                  </a:lnTo>
                  <a:lnTo>
                    <a:pt x="151" y="184"/>
                  </a:lnTo>
                  <a:lnTo>
                    <a:pt x="151" y="182"/>
                  </a:lnTo>
                  <a:lnTo>
                    <a:pt x="151" y="180"/>
                  </a:lnTo>
                  <a:lnTo>
                    <a:pt x="151" y="177"/>
                  </a:lnTo>
                  <a:lnTo>
                    <a:pt x="151" y="176"/>
                  </a:lnTo>
                  <a:lnTo>
                    <a:pt x="150" y="68"/>
                  </a:lnTo>
                  <a:lnTo>
                    <a:pt x="142" y="68"/>
                  </a:lnTo>
                  <a:lnTo>
                    <a:pt x="141" y="369"/>
                  </a:lnTo>
                  <a:lnTo>
                    <a:pt x="141" y="375"/>
                  </a:lnTo>
                  <a:lnTo>
                    <a:pt x="140" y="378"/>
                  </a:lnTo>
                  <a:lnTo>
                    <a:pt x="140" y="380"/>
                  </a:lnTo>
                  <a:lnTo>
                    <a:pt x="140" y="382"/>
                  </a:lnTo>
                  <a:lnTo>
                    <a:pt x="140" y="384"/>
                  </a:lnTo>
                  <a:lnTo>
                    <a:pt x="137" y="386"/>
                  </a:lnTo>
                  <a:lnTo>
                    <a:pt x="137" y="388"/>
                  </a:lnTo>
                  <a:lnTo>
                    <a:pt x="137" y="390"/>
                  </a:lnTo>
                  <a:lnTo>
                    <a:pt x="137" y="393"/>
                  </a:lnTo>
                  <a:lnTo>
                    <a:pt x="135" y="395"/>
                  </a:lnTo>
                  <a:lnTo>
                    <a:pt x="133" y="397"/>
                  </a:lnTo>
                  <a:lnTo>
                    <a:pt x="131" y="399"/>
                  </a:lnTo>
                  <a:lnTo>
                    <a:pt x="130" y="400"/>
                  </a:lnTo>
                  <a:lnTo>
                    <a:pt x="127" y="402"/>
                  </a:lnTo>
                  <a:lnTo>
                    <a:pt x="125" y="402"/>
                  </a:lnTo>
                  <a:lnTo>
                    <a:pt x="122" y="402"/>
                  </a:lnTo>
                  <a:lnTo>
                    <a:pt x="120" y="402"/>
                  </a:lnTo>
                  <a:lnTo>
                    <a:pt x="117" y="402"/>
                  </a:lnTo>
                  <a:lnTo>
                    <a:pt x="115" y="402"/>
                  </a:lnTo>
                  <a:lnTo>
                    <a:pt x="113" y="402"/>
                  </a:lnTo>
                  <a:lnTo>
                    <a:pt x="111" y="401"/>
                  </a:lnTo>
                  <a:lnTo>
                    <a:pt x="108" y="401"/>
                  </a:lnTo>
                  <a:lnTo>
                    <a:pt x="106" y="399"/>
                  </a:lnTo>
                  <a:lnTo>
                    <a:pt x="104" y="398"/>
                  </a:lnTo>
                  <a:lnTo>
                    <a:pt x="104" y="396"/>
                  </a:lnTo>
                  <a:lnTo>
                    <a:pt x="102" y="395"/>
                  </a:lnTo>
                  <a:lnTo>
                    <a:pt x="101" y="393"/>
                  </a:lnTo>
                  <a:lnTo>
                    <a:pt x="100" y="390"/>
                  </a:lnTo>
                  <a:lnTo>
                    <a:pt x="100" y="388"/>
                  </a:lnTo>
                  <a:lnTo>
                    <a:pt x="99" y="386"/>
                  </a:lnTo>
                  <a:lnTo>
                    <a:pt x="99" y="383"/>
                  </a:lnTo>
                  <a:lnTo>
                    <a:pt x="99" y="380"/>
                  </a:lnTo>
                  <a:lnTo>
                    <a:pt x="99" y="375"/>
                  </a:lnTo>
                  <a:lnTo>
                    <a:pt x="99" y="370"/>
                  </a:lnTo>
                  <a:lnTo>
                    <a:pt x="99" y="194"/>
                  </a:lnTo>
                  <a:lnTo>
                    <a:pt x="90" y="193"/>
                  </a:lnTo>
                  <a:lnTo>
                    <a:pt x="93" y="193"/>
                  </a:lnTo>
                  <a:lnTo>
                    <a:pt x="83" y="194"/>
                  </a:lnTo>
                  <a:lnTo>
                    <a:pt x="83" y="370"/>
                  </a:lnTo>
                  <a:lnTo>
                    <a:pt x="83" y="375"/>
                  </a:lnTo>
                  <a:lnTo>
                    <a:pt x="82" y="380"/>
                  </a:lnTo>
                  <a:lnTo>
                    <a:pt x="82" y="383"/>
                  </a:lnTo>
                  <a:lnTo>
                    <a:pt x="82" y="386"/>
                  </a:lnTo>
                  <a:lnTo>
                    <a:pt x="82" y="388"/>
                  </a:lnTo>
                  <a:lnTo>
                    <a:pt x="79" y="390"/>
                  </a:lnTo>
                  <a:lnTo>
                    <a:pt x="79" y="393"/>
                  </a:lnTo>
                  <a:lnTo>
                    <a:pt x="78" y="395"/>
                  </a:lnTo>
                  <a:lnTo>
                    <a:pt x="78" y="396"/>
                  </a:lnTo>
                  <a:lnTo>
                    <a:pt x="76" y="398"/>
                  </a:lnTo>
                  <a:lnTo>
                    <a:pt x="74" y="399"/>
                  </a:lnTo>
                  <a:lnTo>
                    <a:pt x="72" y="401"/>
                  </a:lnTo>
                  <a:lnTo>
                    <a:pt x="69" y="402"/>
                  </a:lnTo>
                  <a:lnTo>
                    <a:pt x="67" y="402"/>
                  </a:lnTo>
                  <a:lnTo>
                    <a:pt x="65" y="402"/>
                  </a:lnTo>
                  <a:lnTo>
                    <a:pt x="63" y="402"/>
                  </a:lnTo>
                  <a:lnTo>
                    <a:pt x="59" y="402"/>
                  </a:lnTo>
                  <a:lnTo>
                    <a:pt x="57" y="402"/>
                  </a:lnTo>
                  <a:lnTo>
                    <a:pt x="54" y="402"/>
                  </a:lnTo>
                  <a:lnTo>
                    <a:pt x="52" y="400"/>
                  </a:lnTo>
                  <a:lnTo>
                    <a:pt x="49" y="399"/>
                  </a:lnTo>
                  <a:lnTo>
                    <a:pt x="48" y="397"/>
                  </a:lnTo>
                  <a:lnTo>
                    <a:pt x="45" y="395"/>
                  </a:lnTo>
                  <a:lnTo>
                    <a:pt x="45" y="393"/>
                  </a:lnTo>
                  <a:lnTo>
                    <a:pt x="43" y="390"/>
                  </a:lnTo>
                  <a:lnTo>
                    <a:pt x="43" y="388"/>
                  </a:lnTo>
                  <a:lnTo>
                    <a:pt x="41" y="386"/>
                  </a:lnTo>
                  <a:lnTo>
                    <a:pt x="41" y="384"/>
                  </a:lnTo>
                  <a:lnTo>
                    <a:pt x="41" y="382"/>
                  </a:lnTo>
                  <a:lnTo>
                    <a:pt x="41" y="380"/>
                  </a:lnTo>
                  <a:lnTo>
                    <a:pt x="41" y="378"/>
                  </a:lnTo>
                  <a:lnTo>
                    <a:pt x="42" y="375"/>
                  </a:lnTo>
                  <a:lnTo>
                    <a:pt x="42" y="369"/>
                  </a:lnTo>
                  <a:lnTo>
                    <a:pt x="42" y="68"/>
                  </a:lnTo>
                  <a:lnTo>
                    <a:pt x="33" y="68"/>
                  </a:lnTo>
                  <a:lnTo>
                    <a:pt x="33" y="176"/>
                  </a:lnTo>
                  <a:lnTo>
                    <a:pt x="33" y="177"/>
                  </a:lnTo>
                  <a:lnTo>
                    <a:pt x="31" y="180"/>
                  </a:lnTo>
                  <a:lnTo>
                    <a:pt x="31" y="182"/>
                  </a:lnTo>
                  <a:lnTo>
                    <a:pt x="30" y="184"/>
                  </a:lnTo>
                  <a:lnTo>
                    <a:pt x="30" y="185"/>
                  </a:lnTo>
                  <a:lnTo>
                    <a:pt x="30" y="187"/>
                  </a:lnTo>
                  <a:lnTo>
                    <a:pt x="28" y="190"/>
                  </a:lnTo>
                  <a:lnTo>
                    <a:pt x="27" y="191"/>
                  </a:lnTo>
                  <a:lnTo>
                    <a:pt x="25" y="193"/>
                  </a:lnTo>
                  <a:lnTo>
                    <a:pt x="24" y="193"/>
                  </a:lnTo>
                  <a:lnTo>
                    <a:pt x="22" y="195"/>
                  </a:lnTo>
                  <a:lnTo>
                    <a:pt x="20" y="195"/>
                  </a:lnTo>
                  <a:lnTo>
                    <a:pt x="18" y="195"/>
                  </a:lnTo>
                  <a:lnTo>
                    <a:pt x="16" y="195"/>
                  </a:lnTo>
                  <a:lnTo>
                    <a:pt x="13" y="195"/>
                  </a:lnTo>
                  <a:lnTo>
                    <a:pt x="11" y="195"/>
                  </a:lnTo>
                  <a:lnTo>
                    <a:pt x="9" y="195"/>
                  </a:lnTo>
                  <a:lnTo>
                    <a:pt x="6" y="194"/>
                  </a:lnTo>
                  <a:lnTo>
                    <a:pt x="5" y="194"/>
                  </a:lnTo>
                  <a:lnTo>
                    <a:pt x="4" y="192"/>
                  </a:lnTo>
                  <a:lnTo>
                    <a:pt x="1" y="192"/>
                  </a:lnTo>
                  <a:lnTo>
                    <a:pt x="1" y="190"/>
                  </a:lnTo>
                  <a:lnTo>
                    <a:pt x="0" y="190"/>
                  </a:lnTo>
                  <a:lnTo>
                    <a:pt x="0" y="188"/>
                  </a:lnTo>
                  <a:lnTo>
                    <a:pt x="0" y="187"/>
                  </a:lnTo>
                  <a:lnTo>
                    <a:pt x="0" y="185"/>
                  </a:lnTo>
                  <a:lnTo>
                    <a:pt x="0" y="184"/>
                  </a:lnTo>
                  <a:lnTo>
                    <a:pt x="0" y="182"/>
                  </a:lnTo>
                  <a:lnTo>
                    <a:pt x="0" y="180"/>
                  </a:lnTo>
                  <a:lnTo>
                    <a:pt x="0" y="177"/>
                  </a:lnTo>
                  <a:lnTo>
                    <a:pt x="0" y="176"/>
                  </a:lnTo>
                  <a:lnTo>
                    <a:pt x="0" y="60"/>
                  </a:lnTo>
                  <a:lnTo>
                    <a:pt x="0" y="55"/>
                  </a:lnTo>
                  <a:lnTo>
                    <a:pt x="0" y="50"/>
                  </a:lnTo>
                  <a:lnTo>
                    <a:pt x="0" y="44"/>
                  </a:lnTo>
                  <a:lnTo>
                    <a:pt x="0" y="39"/>
                  </a:lnTo>
                  <a:lnTo>
                    <a:pt x="1" y="33"/>
                  </a:lnTo>
                  <a:lnTo>
                    <a:pt x="3" y="29"/>
                  </a:lnTo>
                  <a:lnTo>
                    <a:pt x="5" y="24"/>
                  </a:lnTo>
                  <a:lnTo>
                    <a:pt x="7" y="20"/>
                  </a:lnTo>
                  <a:lnTo>
                    <a:pt x="11" y="15"/>
                  </a:lnTo>
                  <a:lnTo>
                    <a:pt x="13" y="14"/>
                  </a:lnTo>
                  <a:lnTo>
                    <a:pt x="17" y="10"/>
                  </a:lnTo>
                  <a:lnTo>
                    <a:pt x="21" y="8"/>
                  </a:lnTo>
                  <a:lnTo>
                    <a:pt x="25" y="4"/>
                  </a:lnTo>
                  <a:lnTo>
                    <a:pt x="30" y="4"/>
                  </a:lnTo>
                  <a:lnTo>
                    <a:pt x="35" y="1"/>
                  </a:lnTo>
                  <a:lnTo>
                    <a:pt x="40" y="1"/>
                  </a:lnTo>
                  <a:lnTo>
                    <a:pt x="47" y="0"/>
                  </a:lnTo>
                  <a:lnTo>
                    <a:pt x="54" y="0"/>
                  </a:lnTo>
                  <a:lnTo>
                    <a:pt x="96" y="0"/>
                  </a:lnTo>
                  <a:lnTo>
                    <a:pt x="87" y="0"/>
                  </a:lnTo>
                </a:path>
              </a:pathLst>
            </a:custGeom>
            <a:solidFill>
              <a:srgbClr val="000000"/>
            </a:solidFill>
            <a:ln w="9366" cap="flat" cmpd="sng">
              <a:solidFill>
                <a:srgbClr val="000000"/>
              </a:solidFill>
              <a:prstDash val="solid"/>
              <a:round/>
              <a:headEnd type="none" w="med" len="med"/>
              <a:tailEnd type="none" w="med" len="med"/>
            </a:ln>
          </p:spPr>
          <p:txBody>
            <a:bodyPr/>
            <a:lstStyle/>
            <a:p>
              <a:endParaRPr lang="en-US"/>
            </a:p>
          </p:txBody>
        </p:sp>
        <p:sp>
          <p:nvSpPr>
            <p:cNvPr id="2067" name="Oval 13"/>
            <p:cNvSpPr>
              <a:spLocks noChangeArrowheads="1"/>
            </p:cNvSpPr>
            <p:nvPr/>
          </p:nvSpPr>
          <p:spPr bwMode="auto">
            <a:xfrm>
              <a:off x="530" y="3270"/>
              <a:ext cx="77" cy="75"/>
            </a:xfrm>
            <a:prstGeom prst="ellipse">
              <a:avLst/>
            </a:prstGeom>
            <a:solidFill>
              <a:srgbClr val="000000"/>
            </a:solidFill>
            <a:ln w="9525">
              <a:noFill/>
              <a:round/>
              <a:headEnd/>
              <a:tailEnd/>
            </a:ln>
          </p:spPr>
          <p:txBody>
            <a:bodyPr wrap="none" anchor="ctr"/>
            <a:lstStyle/>
            <a:p>
              <a:endParaRPr lang="en-US"/>
            </a:p>
          </p:txBody>
        </p:sp>
        <p:sp>
          <p:nvSpPr>
            <p:cNvPr id="2068" name="Freeform 14"/>
            <p:cNvSpPr>
              <a:spLocks/>
            </p:cNvSpPr>
            <p:nvPr/>
          </p:nvSpPr>
          <p:spPr bwMode="auto">
            <a:xfrm>
              <a:off x="458" y="3355"/>
              <a:ext cx="226" cy="408"/>
            </a:xfrm>
            <a:custGeom>
              <a:avLst/>
              <a:gdLst>
                <a:gd name="T0" fmla="*/ 141 w 226"/>
                <a:gd name="T1" fmla="*/ 1 h 408"/>
                <a:gd name="T2" fmla="*/ 156 w 226"/>
                <a:gd name="T3" fmla="*/ 6 h 408"/>
                <a:gd name="T4" fmla="*/ 168 w 226"/>
                <a:gd name="T5" fmla="*/ 14 h 408"/>
                <a:gd name="T6" fmla="*/ 177 w 226"/>
                <a:gd name="T7" fmla="*/ 28 h 408"/>
                <a:gd name="T8" fmla="*/ 186 w 226"/>
                <a:gd name="T9" fmla="*/ 46 h 408"/>
                <a:gd name="T10" fmla="*/ 222 w 226"/>
                <a:gd name="T11" fmla="*/ 161 h 408"/>
                <a:gd name="T12" fmla="*/ 225 w 226"/>
                <a:gd name="T13" fmla="*/ 176 h 408"/>
                <a:gd name="T14" fmla="*/ 222 w 226"/>
                <a:gd name="T15" fmla="*/ 184 h 408"/>
                <a:gd name="T16" fmla="*/ 218 w 226"/>
                <a:gd name="T17" fmla="*/ 188 h 408"/>
                <a:gd name="T18" fmla="*/ 211 w 226"/>
                <a:gd name="T19" fmla="*/ 189 h 408"/>
                <a:gd name="T20" fmla="*/ 204 w 226"/>
                <a:gd name="T21" fmla="*/ 183 h 408"/>
                <a:gd name="T22" fmla="*/ 200 w 226"/>
                <a:gd name="T23" fmla="*/ 173 h 408"/>
                <a:gd name="T24" fmla="*/ 203 w 226"/>
                <a:gd name="T25" fmla="*/ 254 h 408"/>
                <a:gd name="T26" fmla="*/ 149 w 226"/>
                <a:gd name="T27" fmla="*/ 387 h 408"/>
                <a:gd name="T28" fmla="*/ 146 w 226"/>
                <a:gd name="T29" fmla="*/ 399 h 408"/>
                <a:gd name="T30" fmla="*/ 139 w 226"/>
                <a:gd name="T31" fmla="*/ 406 h 408"/>
                <a:gd name="T32" fmla="*/ 133 w 226"/>
                <a:gd name="T33" fmla="*/ 407 h 408"/>
                <a:gd name="T34" fmla="*/ 125 w 226"/>
                <a:gd name="T35" fmla="*/ 406 h 408"/>
                <a:gd name="T36" fmla="*/ 118 w 226"/>
                <a:gd name="T37" fmla="*/ 399 h 408"/>
                <a:gd name="T38" fmla="*/ 117 w 226"/>
                <a:gd name="T39" fmla="*/ 384 h 408"/>
                <a:gd name="T40" fmla="*/ 106 w 226"/>
                <a:gd name="T41" fmla="*/ 254 h 408"/>
                <a:gd name="T42" fmla="*/ 107 w 226"/>
                <a:gd name="T43" fmla="*/ 392 h 408"/>
                <a:gd name="T44" fmla="*/ 101 w 226"/>
                <a:gd name="T45" fmla="*/ 402 h 408"/>
                <a:gd name="T46" fmla="*/ 94 w 226"/>
                <a:gd name="T47" fmla="*/ 407 h 408"/>
                <a:gd name="T48" fmla="*/ 86 w 226"/>
                <a:gd name="T49" fmla="*/ 407 h 408"/>
                <a:gd name="T50" fmla="*/ 79 w 226"/>
                <a:gd name="T51" fmla="*/ 404 h 408"/>
                <a:gd name="T52" fmla="*/ 74 w 226"/>
                <a:gd name="T53" fmla="*/ 396 h 408"/>
                <a:gd name="T54" fmla="*/ 74 w 226"/>
                <a:gd name="T55" fmla="*/ 254 h 408"/>
                <a:gd name="T56" fmla="*/ 72 w 226"/>
                <a:gd name="T57" fmla="*/ 58 h 408"/>
                <a:gd name="T58" fmla="*/ 23 w 226"/>
                <a:gd name="T59" fmla="*/ 176 h 408"/>
                <a:gd name="T60" fmla="*/ 16 w 226"/>
                <a:gd name="T61" fmla="*/ 184 h 408"/>
                <a:gd name="T62" fmla="*/ 11 w 226"/>
                <a:gd name="T63" fmla="*/ 186 h 408"/>
                <a:gd name="T64" fmla="*/ 5 w 226"/>
                <a:gd name="T65" fmla="*/ 185 h 408"/>
                <a:gd name="T66" fmla="*/ 1 w 226"/>
                <a:gd name="T67" fmla="*/ 179 h 408"/>
                <a:gd name="T68" fmla="*/ 0 w 226"/>
                <a:gd name="T69" fmla="*/ 170 h 408"/>
                <a:gd name="T70" fmla="*/ 34 w 226"/>
                <a:gd name="T71" fmla="*/ 59 h 408"/>
                <a:gd name="T72" fmla="*/ 39 w 226"/>
                <a:gd name="T73" fmla="*/ 43 h 408"/>
                <a:gd name="T74" fmla="*/ 48 w 226"/>
                <a:gd name="T75" fmla="*/ 27 h 408"/>
                <a:gd name="T76" fmla="*/ 58 w 226"/>
                <a:gd name="T77" fmla="*/ 14 h 408"/>
                <a:gd name="T78" fmla="*/ 71 w 226"/>
                <a:gd name="T79" fmla="*/ 4 h 408"/>
                <a:gd name="T80" fmla="*/ 86 w 226"/>
                <a:gd name="T81" fmla="*/ 1 h 408"/>
                <a:gd name="T82" fmla="*/ 123 w 226"/>
                <a:gd name="T83" fmla="*/ 0 h 40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26"/>
                <a:gd name="T127" fmla="*/ 0 h 408"/>
                <a:gd name="T128" fmla="*/ 226 w 226"/>
                <a:gd name="T129" fmla="*/ 408 h 40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26" h="408">
                  <a:moveTo>
                    <a:pt x="132" y="0"/>
                  </a:moveTo>
                  <a:lnTo>
                    <a:pt x="136" y="1"/>
                  </a:lnTo>
                  <a:lnTo>
                    <a:pt x="141" y="1"/>
                  </a:lnTo>
                  <a:lnTo>
                    <a:pt x="145" y="3"/>
                  </a:lnTo>
                  <a:lnTo>
                    <a:pt x="152" y="3"/>
                  </a:lnTo>
                  <a:lnTo>
                    <a:pt x="156" y="6"/>
                  </a:lnTo>
                  <a:lnTo>
                    <a:pt x="160" y="8"/>
                  </a:lnTo>
                  <a:lnTo>
                    <a:pt x="164" y="12"/>
                  </a:lnTo>
                  <a:lnTo>
                    <a:pt x="168" y="14"/>
                  </a:lnTo>
                  <a:lnTo>
                    <a:pt x="171" y="19"/>
                  </a:lnTo>
                  <a:lnTo>
                    <a:pt x="175" y="23"/>
                  </a:lnTo>
                  <a:lnTo>
                    <a:pt x="177" y="28"/>
                  </a:lnTo>
                  <a:lnTo>
                    <a:pt x="181" y="33"/>
                  </a:lnTo>
                  <a:lnTo>
                    <a:pt x="183" y="39"/>
                  </a:lnTo>
                  <a:lnTo>
                    <a:pt x="186" y="46"/>
                  </a:lnTo>
                  <a:lnTo>
                    <a:pt x="188" y="53"/>
                  </a:lnTo>
                  <a:lnTo>
                    <a:pt x="191" y="61"/>
                  </a:lnTo>
                  <a:lnTo>
                    <a:pt x="222" y="161"/>
                  </a:lnTo>
                  <a:lnTo>
                    <a:pt x="225" y="169"/>
                  </a:lnTo>
                  <a:lnTo>
                    <a:pt x="225" y="173"/>
                  </a:lnTo>
                  <a:lnTo>
                    <a:pt x="225" y="176"/>
                  </a:lnTo>
                  <a:lnTo>
                    <a:pt x="225" y="179"/>
                  </a:lnTo>
                  <a:lnTo>
                    <a:pt x="225" y="181"/>
                  </a:lnTo>
                  <a:lnTo>
                    <a:pt x="222" y="184"/>
                  </a:lnTo>
                  <a:lnTo>
                    <a:pt x="221" y="186"/>
                  </a:lnTo>
                  <a:lnTo>
                    <a:pt x="219" y="188"/>
                  </a:lnTo>
                  <a:lnTo>
                    <a:pt x="218" y="188"/>
                  </a:lnTo>
                  <a:lnTo>
                    <a:pt x="215" y="189"/>
                  </a:lnTo>
                  <a:lnTo>
                    <a:pt x="212" y="189"/>
                  </a:lnTo>
                  <a:lnTo>
                    <a:pt x="211" y="189"/>
                  </a:lnTo>
                  <a:lnTo>
                    <a:pt x="208" y="187"/>
                  </a:lnTo>
                  <a:lnTo>
                    <a:pt x="206" y="186"/>
                  </a:lnTo>
                  <a:lnTo>
                    <a:pt x="204" y="183"/>
                  </a:lnTo>
                  <a:lnTo>
                    <a:pt x="202" y="179"/>
                  </a:lnTo>
                  <a:lnTo>
                    <a:pt x="201" y="175"/>
                  </a:lnTo>
                  <a:lnTo>
                    <a:pt x="200" y="173"/>
                  </a:lnTo>
                  <a:lnTo>
                    <a:pt x="157" y="59"/>
                  </a:lnTo>
                  <a:lnTo>
                    <a:pt x="152" y="59"/>
                  </a:lnTo>
                  <a:lnTo>
                    <a:pt x="203" y="254"/>
                  </a:lnTo>
                  <a:lnTo>
                    <a:pt x="154" y="254"/>
                  </a:lnTo>
                  <a:lnTo>
                    <a:pt x="149" y="254"/>
                  </a:lnTo>
                  <a:lnTo>
                    <a:pt x="149" y="387"/>
                  </a:lnTo>
                  <a:lnTo>
                    <a:pt x="149" y="392"/>
                  </a:lnTo>
                  <a:lnTo>
                    <a:pt x="147" y="396"/>
                  </a:lnTo>
                  <a:lnTo>
                    <a:pt x="146" y="399"/>
                  </a:lnTo>
                  <a:lnTo>
                    <a:pt x="144" y="402"/>
                  </a:lnTo>
                  <a:lnTo>
                    <a:pt x="142" y="404"/>
                  </a:lnTo>
                  <a:lnTo>
                    <a:pt x="139" y="406"/>
                  </a:lnTo>
                  <a:lnTo>
                    <a:pt x="137" y="407"/>
                  </a:lnTo>
                  <a:lnTo>
                    <a:pt x="135" y="407"/>
                  </a:lnTo>
                  <a:lnTo>
                    <a:pt x="133" y="407"/>
                  </a:lnTo>
                  <a:lnTo>
                    <a:pt x="129" y="407"/>
                  </a:lnTo>
                  <a:lnTo>
                    <a:pt x="127" y="407"/>
                  </a:lnTo>
                  <a:lnTo>
                    <a:pt x="125" y="406"/>
                  </a:lnTo>
                  <a:lnTo>
                    <a:pt x="123" y="404"/>
                  </a:lnTo>
                  <a:lnTo>
                    <a:pt x="120" y="402"/>
                  </a:lnTo>
                  <a:lnTo>
                    <a:pt x="118" y="399"/>
                  </a:lnTo>
                  <a:lnTo>
                    <a:pt x="117" y="397"/>
                  </a:lnTo>
                  <a:lnTo>
                    <a:pt x="117" y="392"/>
                  </a:lnTo>
                  <a:lnTo>
                    <a:pt x="117" y="384"/>
                  </a:lnTo>
                  <a:lnTo>
                    <a:pt x="117" y="253"/>
                  </a:lnTo>
                  <a:lnTo>
                    <a:pt x="118" y="254"/>
                  </a:lnTo>
                  <a:lnTo>
                    <a:pt x="106" y="254"/>
                  </a:lnTo>
                  <a:lnTo>
                    <a:pt x="107" y="253"/>
                  </a:lnTo>
                  <a:lnTo>
                    <a:pt x="107" y="384"/>
                  </a:lnTo>
                  <a:lnTo>
                    <a:pt x="107" y="392"/>
                  </a:lnTo>
                  <a:lnTo>
                    <a:pt x="105" y="397"/>
                  </a:lnTo>
                  <a:lnTo>
                    <a:pt x="103" y="399"/>
                  </a:lnTo>
                  <a:lnTo>
                    <a:pt x="101" y="402"/>
                  </a:lnTo>
                  <a:lnTo>
                    <a:pt x="99" y="404"/>
                  </a:lnTo>
                  <a:lnTo>
                    <a:pt x="96" y="406"/>
                  </a:lnTo>
                  <a:lnTo>
                    <a:pt x="94" y="407"/>
                  </a:lnTo>
                  <a:lnTo>
                    <a:pt x="91" y="407"/>
                  </a:lnTo>
                  <a:lnTo>
                    <a:pt x="89" y="407"/>
                  </a:lnTo>
                  <a:lnTo>
                    <a:pt x="86" y="407"/>
                  </a:lnTo>
                  <a:lnTo>
                    <a:pt x="84" y="407"/>
                  </a:lnTo>
                  <a:lnTo>
                    <a:pt x="82" y="406"/>
                  </a:lnTo>
                  <a:lnTo>
                    <a:pt x="79" y="404"/>
                  </a:lnTo>
                  <a:lnTo>
                    <a:pt x="77" y="402"/>
                  </a:lnTo>
                  <a:lnTo>
                    <a:pt x="75" y="399"/>
                  </a:lnTo>
                  <a:lnTo>
                    <a:pt x="74" y="396"/>
                  </a:lnTo>
                  <a:lnTo>
                    <a:pt x="74" y="392"/>
                  </a:lnTo>
                  <a:lnTo>
                    <a:pt x="74" y="387"/>
                  </a:lnTo>
                  <a:lnTo>
                    <a:pt x="74" y="254"/>
                  </a:lnTo>
                  <a:lnTo>
                    <a:pt x="69" y="254"/>
                  </a:lnTo>
                  <a:lnTo>
                    <a:pt x="20" y="254"/>
                  </a:lnTo>
                  <a:lnTo>
                    <a:pt x="72" y="58"/>
                  </a:lnTo>
                  <a:lnTo>
                    <a:pt x="66" y="58"/>
                  </a:lnTo>
                  <a:lnTo>
                    <a:pt x="24" y="172"/>
                  </a:lnTo>
                  <a:lnTo>
                    <a:pt x="23" y="176"/>
                  </a:lnTo>
                  <a:lnTo>
                    <a:pt x="20" y="179"/>
                  </a:lnTo>
                  <a:lnTo>
                    <a:pt x="19" y="181"/>
                  </a:lnTo>
                  <a:lnTo>
                    <a:pt x="16" y="184"/>
                  </a:lnTo>
                  <a:lnTo>
                    <a:pt x="15" y="184"/>
                  </a:lnTo>
                  <a:lnTo>
                    <a:pt x="13" y="186"/>
                  </a:lnTo>
                  <a:lnTo>
                    <a:pt x="11" y="186"/>
                  </a:lnTo>
                  <a:lnTo>
                    <a:pt x="9" y="186"/>
                  </a:lnTo>
                  <a:lnTo>
                    <a:pt x="7" y="185"/>
                  </a:lnTo>
                  <a:lnTo>
                    <a:pt x="5" y="185"/>
                  </a:lnTo>
                  <a:lnTo>
                    <a:pt x="3" y="184"/>
                  </a:lnTo>
                  <a:lnTo>
                    <a:pt x="1" y="181"/>
                  </a:lnTo>
                  <a:lnTo>
                    <a:pt x="1" y="179"/>
                  </a:lnTo>
                  <a:lnTo>
                    <a:pt x="0" y="177"/>
                  </a:lnTo>
                  <a:lnTo>
                    <a:pt x="0" y="174"/>
                  </a:lnTo>
                  <a:lnTo>
                    <a:pt x="0" y="170"/>
                  </a:lnTo>
                  <a:lnTo>
                    <a:pt x="1" y="166"/>
                  </a:lnTo>
                  <a:lnTo>
                    <a:pt x="3" y="157"/>
                  </a:lnTo>
                  <a:lnTo>
                    <a:pt x="34" y="59"/>
                  </a:lnTo>
                  <a:lnTo>
                    <a:pt x="35" y="55"/>
                  </a:lnTo>
                  <a:lnTo>
                    <a:pt x="37" y="48"/>
                  </a:lnTo>
                  <a:lnTo>
                    <a:pt x="39" y="43"/>
                  </a:lnTo>
                  <a:lnTo>
                    <a:pt x="42" y="37"/>
                  </a:lnTo>
                  <a:lnTo>
                    <a:pt x="44" y="32"/>
                  </a:lnTo>
                  <a:lnTo>
                    <a:pt x="48" y="27"/>
                  </a:lnTo>
                  <a:lnTo>
                    <a:pt x="50" y="23"/>
                  </a:lnTo>
                  <a:lnTo>
                    <a:pt x="55" y="18"/>
                  </a:lnTo>
                  <a:lnTo>
                    <a:pt x="58" y="14"/>
                  </a:lnTo>
                  <a:lnTo>
                    <a:pt x="62" y="10"/>
                  </a:lnTo>
                  <a:lnTo>
                    <a:pt x="66" y="8"/>
                  </a:lnTo>
                  <a:lnTo>
                    <a:pt x="71" y="4"/>
                  </a:lnTo>
                  <a:lnTo>
                    <a:pt x="75" y="3"/>
                  </a:lnTo>
                  <a:lnTo>
                    <a:pt x="81" y="1"/>
                  </a:lnTo>
                  <a:lnTo>
                    <a:pt x="86" y="1"/>
                  </a:lnTo>
                  <a:lnTo>
                    <a:pt x="92" y="0"/>
                  </a:lnTo>
                  <a:lnTo>
                    <a:pt x="98" y="0"/>
                  </a:lnTo>
                  <a:lnTo>
                    <a:pt x="123" y="0"/>
                  </a:lnTo>
                  <a:lnTo>
                    <a:pt x="132" y="0"/>
                  </a:lnTo>
                </a:path>
              </a:pathLst>
            </a:custGeom>
            <a:solidFill>
              <a:srgbClr val="000000"/>
            </a:solidFill>
            <a:ln w="9525">
              <a:noFill/>
              <a:round/>
              <a:headEnd type="none" w="med" len="med"/>
              <a:tailEnd type="none" w="med" len="med"/>
            </a:ln>
          </p:spPr>
          <p:txBody>
            <a:bodyPr/>
            <a:lstStyle/>
            <a:p>
              <a:endParaRPr lang="en-US"/>
            </a:p>
          </p:txBody>
        </p:sp>
        <p:sp>
          <p:nvSpPr>
            <p:cNvPr id="2069" name="AutoShape 15"/>
            <p:cNvSpPr>
              <a:spLocks noChangeArrowheads="1"/>
            </p:cNvSpPr>
            <p:nvPr/>
          </p:nvSpPr>
          <p:spPr bwMode="auto">
            <a:xfrm flipV="1">
              <a:off x="152" y="1912"/>
              <a:ext cx="611" cy="456"/>
            </a:xfrm>
            <a:prstGeom prst="roundRect">
              <a:avLst>
                <a:gd name="adj" fmla="val 0"/>
              </a:avLst>
            </a:prstGeom>
            <a:solidFill>
              <a:srgbClr val="A1E2FF"/>
            </a:solidFill>
            <a:ln w="18732">
              <a:solidFill>
                <a:srgbClr val="000000"/>
              </a:solidFill>
              <a:round/>
              <a:headEnd/>
              <a:tailEnd/>
            </a:ln>
          </p:spPr>
          <p:txBody>
            <a:bodyPr wrap="none" anchor="ctr"/>
            <a:lstStyle/>
            <a:p>
              <a:endParaRPr lang="en-US"/>
            </a:p>
          </p:txBody>
        </p:sp>
        <p:sp>
          <p:nvSpPr>
            <p:cNvPr id="2070" name="Freeform 16"/>
            <p:cNvSpPr>
              <a:spLocks/>
            </p:cNvSpPr>
            <p:nvPr/>
          </p:nvSpPr>
          <p:spPr bwMode="auto">
            <a:xfrm>
              <a:off x="144" y="1920"/>
              <a:ext cx="609" cy="452"/>
            </a:xfrm>
            <a:custGeom>
              <a:avLst/>
              <a:gdLst>
                <a:gd name="T0" fmla="*/ 446 w 609"/>
                <a:gd name="T1" fmla="*/ 53 h 452"/>
                <a:gd name="T2" fmla="*/ 337 w 609"/>
                <a:gd name="T3" fmla="*/ 53 h 452"/>
                <a:gd name="T4" fmla="*/ 337 w 609"/>
                <a:gd name="T5" fmla="*/ 270 h 452"/>
                <a:gd name="T6" fmla="*/ 326 w 609"/>
                <a:gd name="T7" fmla="*/ 270 h 452"/>
                <a:gd name="T8" fmla="*/ 326 w 609"/>
                <a:gd name="T9" fmla="*/ 111 h 452"/>
                <a:gd name="T10" fmla="*/ 304 w 609"/>
                <a:gd name="T11" fmla="*/ 81 h 452"/>
                <a:gd name="T12" fmla="*/ 282 w 609"/>
                <a:gd name="T13" fmla="*/ 115 h 452"/>
                <a:gd name="T14" fmla="*/ 282 w 609"/>
                <a:gd name="T15" fmla="*/ 179 h 452"/>
                <a:gd name="T16" fmla="*/ 273 w 609"/>
                <a:gd name="T17" fmla="*/ 179 h 452"/>
                <a:gd name="T18" fmla="*/ 252 w 609"/>
                <a:gd name="T19" fmla="*/ 179 h 452"/>
                <a:gd name="T20" fmla="*/ 252 w 609"/>
                <a:gd name="T21" fmla="*/ 205 h 452"/>
                <a:gd name="T22" fmla="*/ 246 w 609"/>
                <a:gd name="T23" fmla="*/ 205 h 452"/>
                <a:gd name="T24" fmla="*/ 246 w 609"/>
                <a:gd name="T25" fmla="*/ 0 h 452"/>
                <a:gd name="T26" fmla="*/ 194 w 609"/>
                <a:gd name="T27" fmla="*/ 0 h 452"/>
                <a:gd name="T28" fmla="*/ 194 w 609"/>
                <a:gd name="T29" fmla="*/ 210 h 452"/>
                <a:gd name="T30" fmla="*/ 185 w 609"/>
                <a:gd name="T31" fmla="*/ 210 h 452"/>
                <a:gd name="T32" fmla="*/ 185 w 609"/>
                <a:gd name="T33" fmla="*/ 121 h 452"/>
                <a:gd name="T34" fmla="*/ 144 w 609"/>
                <a:gd name="T35" fmla="*/ 172 h 452"/>
                <a:gd name="T36" fmla="*/ 144 w 609"/>
                <a:gd name="T37" fmla="*/ 194 h 452"/>
                <a:gd name="T38" fmla="*/ 114 w 609"/>
                <a:gd name="T39" fmla="*/ 223 h 452"/>
                <a:gd name="T40" fmla="*/ 114 w 609"/>
                <a:gd name="T41" fmla="*/ 243 h 452"/>
                <a:gd name="T42" fmla="*/ 105 w 609"/>
                <a:gd name="T43" fmla="*/ 243 h 452"/>
                <a:gd name="T44" fmla="*/ 105 w 609"/>
                <a:gd name="T45" fmla="*/ 84 h 452"/>
                <a:gd name="T46" fmla="*/ 86 w 609"/>
                <a:gd name="T47" fmla="*/ 84 h 452"/>
                <a:gd name="T48" fmla="*/ 86 w 609"/>
                <a:gd name="T49" fmla="*/ 62 h 452"/>
                <a:gd name="T50" fmla="*/ 61 w 609"/>
                <a:gd name="T51" fmla="*/ 62 h 452"/>
                <a:gd name="T52" fmla="*/ 61 w 609"/>
                <a:gd name="T53" fmla="*/ 38 h 452"/>
                <a:gd name="T54" fmla="*/ 39 w 609"/>
                <a:gd name="T55" fmla="*/ 38 h 452"/>
                <a:gd name="T56" fmla="*/ 39 w 609"/>
                <a:gd name="T57" fmla="*/ 172 h 452"/>
                <a:gd name="T58" fmla="*/ 0 w 609"/>
                <a:gd name="T59" fmla="*/ 172 h 452"/>
                <a:gd name="T60" fmla="*/ 0 w 609"/>
                <a:gd name="T61" fmla="*/ 451 h 452"/>
                <a:gd name="T62" fmla="*/ 608 w 609"/>
                <a:gd name="T63" fmla="*/ 451 h 452"/>
                <a:gd name="T64" fmla="*/ 608 w 609"/>
                <a:gd name="T65" fmla="*/ 139 h 452"/>
                <a:gd name="T66" fmla="*/ 446 w 609"/>
                <a:gd name="T67" fmla="*/ 139 h 452"/>
                <a:gd name="T68" fmla="*/ 446 w 609"/>
                <a:gd name="T69" fmla="*/ 53 h 452"/>
                <a:gd name="T70" fmla="*/ 446 w 609"/>
                <a:gd name="T71" fmla="*/ 53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9"/>
                <a:gd name="T109" fmla="*/ 0 h 452"/>
                <a:gd name="T110" fmla="*/ 609 w 609"/>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9" h="452">
                  <a:moveTo>
                    <a:pt x="446" y="53"/>
                  </a:moveTo>
                  <a:lnTo>
                    <a:pt x="337" y="53"/>
                  </a:lnTo>
                  <a:lnTo>
                    <a:pt x="337" y="270"/>
                  </a:lnTo>
                  <a:lnTo>
                    <a:pt x="326" y="270"/>
                  </a:lnTo>
                  <a:lnTo>
                    <a:pt x="326" y="111"/>
                  </a:lnTo>
                  <a:lnTo>
                    <a:pt x="304" y="81"/>
                  </a:lnTo>
                  <a:lnTo>
                    <a:pt x="282" y="115"/>
                  </a:lnTo>
                  <a:lnTo>
                    <a:pt x="282" y="179"/>
                  </a:lnTo>
                  <a:lnTo>
                    <a:pt x="273" y="179"/>
                  </a:lnTo>
                  <a:lnTo>
                    <a:pt x="252" y="179"/>
                  </a:lnTo>
                  <a:lnTo>
                    <a:pt x="252" y="205"/>
                  </a:lnTo>
                  <a:lnTo>
                    <a:pt x="246" y="205"/>
                  </a:lnTo>
                  <a:lnTo>
                    <a:pt x="246" y="0"/>
                  </a:lnTo>
                  <a:lnTo>
                    <a:pt x="194" y="0"/>
                  </a:lnTo>
                  <a:lnTo>
                    <a:pt x="194" y="210"/>
                  </a:lnTo>
                  <a:lnTo>
                    <a:pt x="185" y="210"/>
                  </a:lnTo>
                  <a:lnTo>
                    <a:pt x="185" y="121"/>
                  </a:lnTo>
                  <a:lnTo>
                    <a:pt x="144" y="172"/>
                  </a:lnTo>
                  <a:lnTo>
                    <a:pt x="144" y="194"/>
                  </a:lnTo>
                  <a:lnTo>
                    <a:pt x="114" y="223"/>
                  </a:lnTo>
                  <a:lnTo>
                    <a:pt x="114" y="243"/>
                  </a:lnTo>
                  <a:lnTo>
                    <a:pt x="105" y="243"/>
                  </a:lnTo>
                  <a:lnTo>
                    <a:pt x="105" y="84"/>
                  </a:lnTo>
                  <a:lnTo>
                    <a:pt x="86" y="84"/>
                  </a:lnTo>
                  <a:lnTo>
                    <a:pt x="86" y="62"/>
                  </a:lnTo>
                  <a:lnTo>
                    <a:pt x="61" y="62"/>
                  </a:lnTo>
                  <a:lnTo>
                    <a:pt x="61" y="38"/>
                  </a:lnTo>
                  <a:lnTo>
                    <a:pt x="39" y="38"/>
                  </a:lnTo>
                  <a:lnTo>
                    <a:pt x="39" y="172"/>
                  </a:lnTo>
                  <a:lnTo>
                    <a:pt x="0" y="172"/>
                  </a:lnTo>
                  <a:lnTo>
                    <a:pt x="0" y="451"/>
                  </a:lnTo>
                  <a:lnTo>
                    <a:pt x="608" y="451"/>
                  </a:lnTo>
                  <a:lnTo>
                    <a:pt x="608" y="139"/>
                  </a:lnTo>
                  <a:lnTo>
                    <a:pt x="446" y="139"/>
                  </a:lnTo>
                  <a:lnTo>
                    <a:pt x="446" y="53"/>
                  </a:lnTo>
                </a:path>
              </a:pathLst>
            </a:custGeom>
            <a:solidFill>
              <a:srgbClr val="819FE2"/>
            </a:solidFill>
            <a:ln w="9525">
              <a:noFill/>
              <a:round/>
              <a:headEnd type="none" w="med" len="med"/>
              <a:tailEnd type="none" w="med" len="med"/>
            </a:ln>
          </p:spPr>
          <p:txBody>
            <a:bodyPr/>
            <a:lstStyle/>
            <a:p>
              <a:endParaRPr lang="en-US"/>
            </a:p>
          </p:txBody>
        </p:sp>
        <p:sp>
          <p:nvSpPr>
            <p:cNvPr id="2071" name="AutoShape 17"/>
            <p:cNvSpPr>
              <a:spLocks noChangeArrowheads="1"/>
            </p:cNvSpPr>
            <p:nvPr/>
          </p:nvSpPr>
          <p:spPr bwMode="auto">
            <a:xfrm flipV="1">
              <a:off x="492" y="1982"/>
              <a:ext cx="16" cy="23"/>
            </a:xfrm>
            <a:prstGeom prst="roundRect">
              <a:avLst>
                <a:gd name="adj" fmla="val 0"/>
              </a:avLst>
            </a:prstGeom>
            <a:solidFill>
              <a:srgbClr val="B2B2B2"/>
            </a:solidFill>
            <a:ln w="18732">
              <a:solidFill>
                <a:srgbClr val="B2B2B2"/>
              </a:solidFill>
              <a:round/>
              <a:headEnd/>
              <a:tailEnd/>
            </a:ln>
          </p:spPr>
          <p:txBody>
            <a:bodyPr wrap="none" anchor="ctr"/>
            <a:lstStyle/>
            <a:p>
              <a:endParaRPr lang="en-US"/>
            </a:p>
          </p:txBody>
        </p:sp>
        <p:sp>
          <p:nvSpPr>
            <p:cNvPr id="2072" name="AutoShape 18"/>
            <p:cNvSpPr>
              <a:spLocks noChangeArrowheads="1"/>
            </p:cNvSpPr>
            <p:nvPr/>
          </p:nvSpPr>
          <p:spPr bwMode="auto">
            <a:xfrm flipV="1">
              <a:off x="492" y="2008"/>
              <a:ext cx="16" cy="23"/>
            </a:xfrm>
            <a:prstGeom prst="roundRect">
              <a:avLst>
                <a:gd name="adj" fmla="val 0"/>
              </a:avLst>
            </a:prstGeom>
            <a:solidFill>
              <a:srgbClr val="B2B2B2"/>
            </a:solidFill>
            <a:ln w="18732">
              <a:solidFill>
                <a:srgbClr val="B2B2B2"/>
              </a:solidFill>
              <a:round/>
              <a:headEnd/>
              <a:tailEnd/>
            </a:ln>
          </p:spPr>
          <p:txBody>
            <a:bodyPr wrap="none" anchor="ctr"/>
            <a:lstStyle/>
            <a:p>
              <a:endParaRPr lang="en-US"/>
            </a:p>
          </p:txBody>
        </p:sp>
        <p:sp>
          <p:nvSpPr>
            <p:cNvPr id="2073" name="AutoShape 19"/>
            <p:cNvSpPr>
              <a:spLocks noChangeArrowheads="1"/>
            </p:cNvSpPr>
            <p:nvPr/>
          </p:nvSpPr>
          <p:spPr bwMode="auto">
            <a:xfrm flipV="1">
              <a:off x="352" y="1927"/>
              <a:ext cx="15" cy="9"/>
            </a:xfrm>
            <a:prstGeom prst="roundRect">
              <a:avLst>
                <a:gd name="adj" fmla="val 0"/>
              </a:avLst>
            </a:prstGeom>
            <a:solidFill>
              <a:srgbClr val="B2B2B2"/>
            </a:solidFill>
            <a:ln w="18732">
              <a:solidFill>
                <a:srgbClr val="B2B2B2"/>
              </a:solidFill>
              <a:round/>
              <a:headEnd/>
              <a:tailEnd/>
            </a:ln>
          </p:spPr>
          <p:txBody>
            <a:bodyPr wrap="none" anchor="ctr"/>
            <a:lstStyle/>
            <a:p>
              <a:endParaRPr lang="en-US"/>
            </a:p>
          </p:txBody>
        </p:sp>
        <p:sp>
          <p:nvSpPr>
            <p:cNvPr id="2074" name="AutoShape 20"/>
            <p:cNvSpPr>
              <a:spLocks noChangeArrowheads="1"/>
            </p:cNvSpPr>
            <p:nvPr/>
          </p:nvSpPr>
          <p:spPr bwMode="auto">
            <a:xfrm flipV="1">
              <a:off x="352" y="1944"/>
              <a:ext cx="15" cy="9"/>
            </a:xfrm>
            <a:prstGeom prst="roundRect">
              <a:avLst>
                <a:gd name="adj" fmla="val 0"/>
              </a:avLst>
            </a:prstGeom>
            <a:solidFill>
              <a:srgbClr val="B2B2B2"/>
            </a:solidFill>
            <a:ln w="18732">
              <a:solidFill>
                <a:srgbClr val="B2B2B2"/>
              </a:solidFill>
              <a:round/>
              <a:headEnd/>
              <a:tailEnd/>
            </a:ln>
          </p:spPr>
          <p:txBody>
            <a:bodyPr wrap="none" anchor="ctr"/>
            <a:lstStyle/>
            <a:p>
              <a:endParaRPr lang="en-US"/>
            </a:p>
          </p:txBody>
        </p:sp>
        <p:sp>
          <p:nvSpPr>
            <p:cNvPr id="2075" name="AutoShape 21"/>
            <p:cNvSpPr>
              <a:spLocks noChangeArrowheads="1"/>
            </p:cNvSpPr>
            <p:nvPr/>
          </p:nvSpPr>
          <p:spPr bwMode="auto">
            <a:xfrm flipV="1">
              <a:off x="352" y="1959"/>
              <a:ext cx="15" cy="8"/>
            </a:xfrm>
            <a:prstGeom prst="roundRect">
              <a:avLst>
                <a:gd name="adj" fmla="val 0"/>
              </a:avLst>
            </a:prstGeom>
            <a:solidFill>
              <a:srgbClr val="B2B2B2"/>
            </a:solidFill>
            <a:ln w="18732">
              <a:solidFill>
                <a:srgbClr val="B2B2B2"/>
              </a:solidFill>
              <a:round/>
              <a:headEnd/>
              <a:tailEnd/>
            </a:ln>
          </p:spPr>
          <p:txBody>
            <a:bodyPr wrap="none" anchor="ctr"/>
            <a:lstStyle/>
            <a:p>
              <a:endParaRPr lang="en-US"/>
            </a:p>
          </p:txBody>
        </p:sp>
        <p:sp>
          <p:nvSpPr>
            <p:cNvPr id="2076" name="AutoShape 22"/>
            <p:cNvSpPr>
              <a:spLocks noChangeArrowheads="1"/>
            </p:cNvSpPr>
            <p:nvPr/>
          </p:nvSpPr>
          <p:spPr bwMode="auto">
            <a:xfrm flipV="1">
              <a:off x="352" y="1973"/>
              <a:ext cx="15" cy="9"/>
            </a:xfrm>
            <a:prstGeom prst="roundRect">
              <a:avLst>
                <a:gd name="adj" fmla="val 0"/>
              </a:avLst>
            </a:prstGeom>
            <a:solidFill>
              <a:srgbClr val="B2B2B2"/>
            </a:solidFill>
            <a:ln w="18732">
              <a:solidFill>
                <a:srgbClr val="B2B2B2"/>
              </a:solidFill>
              <a:round/>
              <a:headEnd/>
              <a:tailEnd/>
            </a:ln>
          </p:spPr>
          <p:txBody>
            <a:bodyPr wrap="none" anchor="ctr"/>
            <a:lstStyle/>
            <a:p>
              <a:endParaRPr lang="en-US"/>
            </a:p>
          </p:txBody>
        </p:sp>
        <p:sp>
          <p:nvSpPr>
            <p:cNvPr id="2077" name="AutoShape 23"/>
            <p:cNvSpPr>
              <a:spLocks noChangeArrowheads="1"/>
            </p:cNvSpPr>
            <p:nvPr/>
          </p:nvSpPr>
          <p:spPr bwMode="auto">
            <a:xfrm flipV="1">
              <a:off x="352" y="2007"/>
              <a:ext cx="15" cy="8"/>
            </a:xfrm>
            <a:prstGeom prst="roundRect">
              <a:avLst>
                <a:gd name="adj" fmla="val 0"/>
              </a:avLst>
            </a:prstGeom>
            <a:solidFill>
              <a:srgbClr val="B2B2B2"/>
            </a:solidFill>
            <a:ln w="18732">
              <a:solidFill>
                <a:srgbClr val="B2B2B2"/>
              </a:solidFill>
              <a:round/>
              <a:headEnd/>
              <a:tailEnd/>
            </a:ln>
          </p:spPr>
          <p:txBody>
            <a:bodyPr wrap="none" anchor="ctr"/>
            <a:lstStyle/>
            <a:p>
              <a:endParaRPr lang="en-US"/>
            </a:p>
          </p:txBody>
        </p:sp>
        <p:sp>
          <p:nvSpPr>
            <p:cNvPr id="2078" name="AutoShape 24"/>
            <p:cNvSpPr>
              <a:spLocks noChangeArrowheads="1"/>
            </p:cNvSpPr>
            <p:nvPr/>
          </p:nvSpPr>
          <p:spPr bwMode="auto">
            <a:xfrm flipV="1">
              <a:off x="215" y="1989"/>
              <a:ext cx="17" cy="8"/>
            </a:xfrm>
            <a:prstGeom prst="roundRect">
              <a:avLst>
                <a:gd name="adj" fmla="val 0"/>
              </a:avLst>
            </a:prstGeom>
            <a:solidFill>
              <a:srgbClr val="B2B2B2"/>
            </a:solidFill>
            <a:ln w="18732">
              <a:solidFill>
                <a:srgbClr val="B2B2B2"/>
              </a:solidFill>
              <a:round/>
              <a:headEnd/>
              <a:tailEnd/>
            </a:ln>
          </p:spPr>
          <p:txBody>
            <a:bodyPr wrap="none" anchor="ctr"/>
            <a:lstStyle/>
            <a:p>
              <a:endParaRPr lang="en-US"/>
            </a:p>
          </p:txBody>
        </p:sp>
        <p:sp>
          <p:nvSpPr>
            <p:cNvPr id="2079" name="AutoShape 25"/>
            <p:cNvSpPr>
              <a:spLocks noChangeArrowheads="1"/>
            </p:cNvSpPr>
            <p:nvPr/>
          </p:nvSpPr>
          <p:spPr bwMode="auto">
            <a:xfrm flipV="1">
              <a:off x="436" y="2040"/>
              <a:ext cx="14" cy="11"/>
            </a:xfrm>
            <a:prstGeom prst="roundRect">
              <a:avLst>
                <a:gd name="adj" fmla="val 0"/>
              </a:avLst>
            </a:prstGeom>
            <a:solidFill>
              <a:srgbClr val="B2B2B2"/>
            </a:solidFill>
            <a:ln w="18732">
              <a:solidFill>
                <a:srgbClr val="B2B2B2"/>
              </a:solidFill>
              <a:round/>
              <a:headEnd/>
              <a:tailEnd/>
            </a:ln>
          </p:spPr>
          <p:txBody>
            <a:bodyPr wrap="none" anchor="ctr"/>
            <a:lstStyle/>
            <a:p>
              <a:endParaRPr lang="en-US"/>
            </a:p>
          </p:txBody>
        </p:sp>
        <p:sp>
          <p:nvSpPr>
            <p:cNvPr id="2080" name="AutoShape 26"/>
            <p:cNvSpPr>
              <a:spLocks noChangeArrowheads="1"/>
            </p:cNvSpPr>
            <p:nvPr/>
          </p:nvSpPr>
          <p:spPr bwMode="auto">
            <a:xfrm flipV="1">
              <a:off x="436" y="2057"/>
              <a:ext cx="14" cy="11"/>
            </a:xfrm>
            <a:prstGeom prst="roundRect">
              <a:avLst>
                <a:gd name="adj" fmla="val 0"/>
              </a:avLst>
            </a:prstGeom>
            <a:solidFill>
              <a:srgbClr val="B2B2B2"/>
            </a:solidFill>
            <a:ln w="18732">
              <a:solidFill>
                <a:srgbClr val="B2B2B2"/>
              </a:solidFill>
              <a:round/>
              <a:headEnd/>
              <a:tailEnd/>
            </a:ln>
          </p:spPr>
          <p:txBody>
            <a:bodyPr wrap="none" anchor="ctr"/>
            <a:lstStyle/>
            <a:p>
              <a:endParaRPr lang="en-US"/>
            </a:p>
          </p:txBody>
        </p:sp>
        <p:sp>
          <p:nvSpPr>
            <p:cNvPr id="2081" name="AutoShape 27"/>
            <p:cNvSpPr>
              <a:spLocks noChangeArrowheads="1"/>
            </p:cNvSpPr>
            <p:nvPr/>
          </p:nvSpPr>
          <p:spPr bwMode="auto">
            <a:xfrm flipV="1">
              <a:off x="436" y="2077"/>
              <a:ext cx="14" cy="11"/>
            </a:xfrm>
            <a:prstGeom prst="roundRect">
              <a:avLst>
                <a:gd name="adj" fmla="val 0"/>
              </a:avLst>
            </a:prstGeom>
            <a:solidFill>
              <a:srgbClr val="B2B2B2"/>
            </a:solidFill>
            <a:ln w="18732">
              <a:solidFill>
                <a:srgbClr val="B2B2B2"/>
              </a:solidFill>
              <a:round/>
              <a:headEnd/>
              <a:tailEnd/>
            </a:ln>
          </p:spPr>
          <p:txBody>
            <a:bodyPr wrap="none" anchor="ctr"/>
            <a:lstStyle/>
            <a:p>
              <a:endParaRPr lang="en-US"/>
            </a:p>
          </p:txBody>
        </p:sp>
        <p:sp>
          <p:nvSpPr>
            <p:cNvPr id="2082" name="AutoShape 28"/>
            <p:cNvSpPr>
              <a:spLocks noChangeArrowheads="1"/>
            </p:cNvSpPr>
            <p:nvPr/>
          </p:nvSpPr>
          <p:spPr bwMode="auto">
            <a:xfrm flipV="1">
              <a:off x="436" y="2096"/>
              <a:ext cx="14" cy="11"/>
            </a:xfrm>
            <a:prstGeom prst="roundRect">
              <a:avLst>
                <a:gd name="adj" fmla="val 0"/>
              </a:avLst>
            </a:prstGeom>
            <a:solidFill>
              <a:srgbClr val="B2B2B2"/>
            </a:solidFill>
            <a:ln w="18732">
              <a:solidFill>
                <a:srgbClr val="B2B2B2"/>
              </a:solidFill>
              <a:round/>
              <a:headEnd/>
              <a:tailEnd/>
            </a:ln>
          </p:spPr>
          <p:txBody>
            <a:bodyPr wrap="none" anchor="ctr"/>
            <a:lstStyle/>
            <a:p>
              <a:endParaRPr lang="en-US"/>
            </a:p>
          </p:txBody>
        </p:sp>
        <p:sp>
          <p:nvSpPr>
            <p:cNvPr id="2083" name="Freeform 29"/>
            <p:cNvSpPr>
              <a:spLocks/>
            </p:cNvSpPr>
            <p:nvPr/>
          </p:nvSpPr>
          <p:spPr bwMode="auto">
            <a:xfrm>
              <a:off x="152" y="1965"/>
              <a:ext cx="611" cy="247"/>
            </a:xfrm>
            <a:custGeom>
              <a:avLst/>
              <a:gdLst>
                <a:gd name="T0" fmla="*/ 610 w 611"/>
                <a:gd name="T1" fmla="*/ 9 h 247"/>
                <a:gd name="T2" fmla="*/ 430 w 611"/>
                <a:gd name="T3" fmla="*/ 109 h 247"/>
                <a:gd name="T4" fmla="*/ 390 w 611"/>
                <a:gd name="T5" fmla="*/ 78 h 247"/>
                <a:gd name="T6" fmla="*/ 228 w 611"/>
                <a:gd name="T7" fmla="*/ 170 h 247"/>
                <a:gd name="T8" fmla="*/ 182 w 611"/>
                <a:gd name="T9" fmla="*/ 143 h 247"/>
                <a:gd name="T10" fmla="*/ 0 w 611"/>
                <a:gd name="T11" fmla="*/ 246 h 247"/>
                <a:gd name="T12" fmla="*/ 0 w 611"/>
                <a:gd name="T13" fmla="*/ 233 h 247"/>
                <a:gd name="T14" fmla="*/ 195 w 611"/>
                <a:gd name="T15" fmla="*/ 125 h 247"/>
                <a:gd name="T16" fmla="*/ 240 w 611"/>
                <a:gd name="T17" fmla="*/ 152 h 247"/>
                <a:gd name="T18" fmla="*/ 403 w 611"/>
                <a:gd name="T19" fmla="*/ 60 h 247"/>
                <a:gd name="T20" fmla="*/ 443 w 611"/>
                <a:gd name="T21" fmla="*/ 91 h 247"/>
                <a:gd name="T22" fmla="*/ 610 w 611"/>
                <a:gd name="T23" fmla="*/ 0 h 247"/>
                <a:gd name="T24" fmla="*/ 610 w 611"/>
                <a:gd name="T25" fmla="*/ 9 h 247"/>
                <a:gd name="T26" fmla="*/ 610 w 611"/>
                <a:gd name="T27" fmla="*/ 9 h 2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1"/>
                <a:gd name="T43" fmla="*/ 0 h 247"/>
                <a:gd name="T44" fmla="*/ 611 w 611"/>
                <a:gd name="T45" fmla="*/ 247 h 24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1" h="247">
                  <a:moveTo>
                    <a:pt x="610" y="9"/>
                  </a:moveTo>
                  <a:lnTo>
                    <a:pt x="430" y="109"/>
                  </a:lnTo>
                  <a:lnTo>
                    <a:pt x="390" y="78"/>
                  </a:lnTo>
                  <a:lnTo>
                    <a:pt x="228" y="170"/>
                  </a:lnTo>
                  <a:lnTo>
                    <a:pt x="182" y="143"/>
                  </a:lnTo>
                  <a:lnTo>
                    <a:pt x="0" y="246"/>
                  </a:lnTo>
                  <a:lnTo>
                    <a:pt x="0" y="233"/>
                  </a:lnTo>
                  <a:lnTo>
                    <a:pt x="195" y="125"/>
                  </a:lnTo>
                  <a:lnTo>
                    <a:pt x="240" y="152"/>
                  </a:lnTo>
                  <a:lnTo>
                    <a:pt x="403" y="60"/>
                  </a:lnTo>
                  <a:lnTo>
                    <a:pt x="443" y="91"/>
                  </a:lnTo>
                  <a:lnTo>
                    <a:pt x="610" y="0"/>
                  </a:lnTo>
                  <a:lnTo>
                    <a:pt x="610" y="9"/>
                  </a:lnTo>
                </a:path>
              </a:pathLst>
            </a:custGeom>
            <a:solidFill>
              <a:srgbClr val="E26200"/>
            </a:solidFill>
            <a:ln w="9525">
              <a:noFill/>
              <a:round/>
              <a:headEnd type="none" w="med" len="med"/>
              <a:tailEnd type="none" w="med" len="med"/>
            </a:ln>
          </p:spPr>
          <p:txBody>
            <a:bodyPr/>
            <a:lstStyle/>
            <a:p>
              <a:endParaRPr lang="en-US"/>
            </a:p>
          </p:txBody>
        </p:sp>
        <p:sp>
          <p:nvSpPr>
            <p:cNvPr id="2084" name="Freeform 30"/>
            <p:cNvSpPr>
              <a:spLocks/>
            </p:cNvSpPr>
            <p:nvPr/>
          </p:nvSpPr>
          <p:spPr bwMode="auto">
            <a:xfrm>
              <a:off x="152" y="1944"/>
              <a:ext cx="612" cy="257"/>
            </a:xfrm>
            <a:custGeom>
              <a:avLst/>
              <a:gdLst>
                <a:gd name="T0" fmla="*/ 611 w 612"/>
                <a:gd name="T1" fmla="*/ 22 h 257"/>
                <a:gd name="T2" fmla="*/ 443 w 612"/>
                <a:gd name="T3" fmla="*/ 112 h 257"/>
                <a:gd name="T4" fmla="*/ 403 w 612"/>
                <a:gd name="T5" fmla="*/ 81 h 257"/>
                <a:gd name="T6" fmla="*/ 240 w 612"/>
                <a:gd name="T7" fmla="*/ 173 h 257"/>
                <a:gd name="T8" fmla="*/ 195 w 612"/>
                <a:gd name="T9" fmla="*/ 146 h 257"/>
                <a:gd name="T10" fmla="*/ 0 w 612"/>
                <a:gd name="T11" fmla="*/ 256 h 257"/>
                <a:gd name="T12" fmla="*/ 0 w 612"/>
                <a:gd name="T13" fmla="*/ 233 h 257"/>
                <a:gd name="T14" fmla="*/ 187 w 612"/>
                <a:gd name="T15" fmla="*/ 128 h 257"/>
                <a:gd name="T16" fmla="*/ 233 w 612"/>
                <a:gd name="T17" fmla="*/ 155 h 257"/>
                <a:gd name="T18" fmla="*/ 395 w 612"/>
                <a:gd name="T19" fmla="*/ 63 h 257"/>
                <a:gd name="T20" fmla="*/ 435 w 612"/>
                <a:gd name="T21" fmla="*/ 95 h 257"/>
                <a:gd name="T22" fmla="*/ 610 w 612"/>
                <a:gd name="T23" fmla="*/ 0 h 257"/>
                <a:gd name="T24" fmla="*/ 611 w 612"/>
                <a:gd name="T25" fmla="*/ 22 h 257"/>
                <a:gd name="T26" fmla="*/ 611 w 612"/>
                <a:gd name="T27" fmla="*/ 22 h 25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2"/>
                <a:gd name="T43" fmla="*/ 0 h 257"/>
                <a:gd name="T44" fmla="*/ 612 w 612"/>
                <a:gd name="T45" fmla="*/ 257 h 25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2" h="257">
                  <a:moveTo>
                    <a:pt x="611" y="22"/>
                  </a:moveTo>
                  <a:lnTo>
                    <a:pt x="443" y="112"/>
                  </a:lnTo>
                  <a:lnTo>
                    <a:pt x="403" y="81"/>
                  </a:lnTo>
                  <a:lnTo>
                    <a:pt x="240" y="173"/>
                  </a:lnTo>
                  <a:lnTo>
                    <a:pt x="195" y="146"/>
                  </a:lnTo>
                  <a:lnTo>
                    <a:pt x="0" y="256"/>
                  </a:lnTo>
                  <a:lnTo>
                    <a:pt x="0" y="233"/>
                  </a:lnTo>
                  <a:lnTo>
                    <a:pt x="187" y="128"/>
                  </a:lnTo>
                  <a:lnTo>
                    <a:pt x="233" y="155"/>
                  </a:lnTo>
                  <a:lnTo>
                    <a:pt x="395" y="63"/>
                  </a:lnTo>
                  <a:lnTo>
                    <a:pt x="435" y="95"/>
                  </a:lnTo>
                  <a:lnTo>
                    <a:pt x="610" y="0"/>
                  </a:lnTo>
                  <a:lnTo>
                    <a:pt x="611" y="22"/>
                  </a:lnTo>
                </a:path>
              </a:pathLst>
            </a:custGeom>
            <a:solidFill>
              <a:srgbClr val="FF8100"/>
            </a:solidFill>
            <a:ln w="9525">
              <a:noFill/>
              <a:round/>
              <a:headEnd type="none" w="med" len="med"/>
              <a:tailEnd type="none" w="med" len="med"/>
            </a:ln>
          </p:spPr>
          <p:txBody>
            <a:bodyPr/>
            <a:lstStyle/>
            <a:p>
              <a:endParaRPr lang="en-US"/>
            </a:p>
          </p:txBody>
        </p:sp>
        <p:sp>
          <p:nvSpPr>
            <p:cNvPr id="2085" name="Freeform 31"/>
            <p:cNvSpPr>
              <a:spLocks/>
            </p:cNvSpPr>
            <p:nvPr/>
          </p:nvSpPr>
          <p:spPr bwMode="auto">
            <a:xfrm>
              <a:off x="152" y="1977"/>
              <a:ext cx="612" cy="372"/>
            </a:xfrm>
            <a:custGeom>
              <a:avLst/>
              <a:gdLst>
                <a:gd name="T0" fmla="*/ 611 w 612"/>
                <a:gd name="T1" fmla="*/ 16 h 372"/>
                <a:gd name="T2" fmla="*/ 430 w 612"/>
                <a:gd name="T3" fmla="*/ 164 h 372"/>
                <a:gd name="T4" fmla="*/ 390 w 612"/>
                <a:gd name="T5" fmla="*/ 117 h 372"/>
                <a:gd name="T6" fmla="*/ 228 w 612"/>
                <a:gd name="T7" fmla="*/ 256 h 372"/>
                <a:gd name="T8" fmla="*/ 182 w 612"/>
                <a:gd name="T9" fmla="*/ 215 h 372"/>
                <a:gd name="T10" fmla="*/ 0 w 612"/>
                <a:gd name="T11" fmla="*/ 371 h 372"/>
                <a:gd name="T12" fmla="*/ 0 w 612"/>
                <a:gd name="T13" fmla="*/ 353 h 372"/>
                <a:gd name="T14" fmla="*/ 195 w 612"/>
                <a:gd name="T15" fmla="*/ 188 h 372"/>
                <a:gd name="T16" fmla="*/ 240 w 612"/>
                <a:gd name="T17" fmla="*/ 229 h 372"/>
                <a:gd name="T18" fmla="*/ 403 w 612"/>
                <a:gd name="T19" fmla="*/ 90 h 372"/>
                <a:gd name="T20" fmla="*/ 443 w 612"/>
                <a:gd name="T21" fmla="*/ 137 h 372"/>
                <a:gd name="T22" fmla="*/ 611 w 612"/>
                <a:gd name="T23" fmla="*/ 0 h 372"/>
                <a:gd name="T24" fmla="*/ 611 w 612"/>
                <a:gd name="T25" fmla="*/ 16 h 372"/>
                <a:gd name="T26" fmla="*/ 611 w 612"/>
                <a:gd name="T27" fmla="*/ 16 h 3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2"/>
                <a:gd name="T43" fmla="*/ 0 h 372"/>
                <a:gd name="T44" fmla="*/ 612 w 612"/>
                <a:gd name="T45" fmla="*/ 372 h 37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2" h="372">
                  <a:moveTo>
                    <a:pt x="611" y="16"/>
                  </a:moveTo>
                  <a:lnTo>
                    <a:pt x="430" y="164"/>
                  </a:lnTo>
                  <a:lnTo>
                    <a:pt x="390" y="117"/>
                  </a:lnTo>
                  <a:lnTo>
                    <a:pt x="228" y="256"/>
                  </a:lnTo>
                  <a:lnTo>
                    <a:pt x="182" y="215"/>
                  </a:lnTo>
                  <a:lnTo>
                    <a:pt x="0" y="371"/>
                  </a:lnTo>
                  <a:lnTo>
                    <a:pt x="0" y="353"/>
                  </a:lnTo>
                  <a:lnTo>
                    <a:pt x="195" y="188"/>
                  </a:lnTo>
                  <a:lnTo>
                    <a:pt x="240" y="229"/>
                  </a:lnTo>
                  <a:lnTo>
                    <a:pt x="403" y="90"/>
                  </a:lnTo>
                  <a:lnTo>
                    <a:pt x="443" y="137"/>
                  </a:lnTo>
                  <a:lnTo>
                    <a:pt x="611" y="0"/>
                  </a:lnTo>
                  <a:lnTo>
                    <a:pt x="611" y="16"/>
                  </a:lnTo>
                </a:path>
              </a:pathLst>
            </a:custGeom>
            <a:solidFill>
              <a:srgbClr val="004041"/>
            </a:solidFill>
            <a:ln w="9525">
              <a:noFill/>
              <a:round/>
              <a:headEnd type="none" w="med" len="med"/>
              <a:tailEnd type="none" w="med" len="med"/>
            </a:ln>
          </p:spPr>
          <p:txBody>
            <a:bodyPr/>
            <a:lstStyle/>
            <a:p>
              <a:endParaRPr lang="en-US"/>
            </a:p>
          </p:txBody>
        </p:sp>
        <p:sp>
          <p:nvSpPr>
            <p:cNvPr id="2086" name="Freeform 32"/>
            <p:cNvSpPr>
              <a:spLocks/>
            </p:cNvSpPr>
            <p:nvPr/>
          </p:nvSpPr>
          <p:spPr bwMode="auto">
            <a:xfrm>
              <a:off x="152" y="1945"/>
              <a:ext cx="612" cy="387"/>
            </a:xfrm>
            <a:custGeom>
              <a:avLst/>
              <a:gdLst>
                <a:gd name="T0" fmla="*/ 611 w 612"/>
                <a:gd name="T1" fmla="*/ 32 h 387"/>
                <a:gd name="T2" fmla="*/ 443 w 612"/>
                <a:gd name="T3" fmla="*/ 169 h 387"/>
                <a:gd name="T4" fmla="*/ 403 w 612"/>
                <a:gd name="T5" fmla="*/ 122 h 387"/>
                <a:gd name="T6" fmla="*/ 240 w 612"/>
                <a:gd name="T7" fmla="*/ 261 h 387"/>
                <a:gd name="T8" fmla="*/ 195 w 612"/>
                <a:gd name="T9" fmla="*/ 220 h 387"/>
                <a:gd name="T10" fmla="*/ 0 w 612"/>
                <a:gd name="T11" fmla="*/ 386 h 387"/>
                <a:gd name="T12" fmla="*/ 0 w 612"/>
                <a:gd name="T13" fmla="*/ 351 h 387"/>
                <a:gd name="T14" fmla="*/ 187 w 612"/>
                <a:gd name="T15" fmla="*/ 193 h 387"/>
                <a:gd name="T16" fmla="*/ 233 w 612"/>
                <a:gd name="T17" fmla="*/ 234 h 387"/>
                <a:gd name="T18" fmla="*/ 395 w 612"/>
                <a:gd name="T19" fmla="*/ 95 h 387"/>
                <a:gd name="T20" fmla="*/ 435 w 612"/>
                <a:gd name="T21" fmla="*/ 143 h 387"/>
                <a:gd name="T22" fmla="*/ 611 w 612"/>
                <a:gd name="T23" fmla="*/ 0 h 387"/>
                <a:gd name="T24" fmla="*/ 611 w 612"/>
                <a:gd name="T25" fmla="*/ 32 h 387"/>
                <a:gd name="T26" fmla="*/ 611 w 612"/>
                <a:gd name="T27" fmla="*/ 32 h 3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2"/>
                <a:gd name="T43" fmla="*/ 0 h 387"/>
                <a:gd name="T44" fmla="*/ 612 w 612"/>
                <a:gd name="T45" fmla="*/ 387 h 38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2" h="387">
                  <a:moveTo>
                    <a:pt x="611" y="32"/>
                  </a:moveTo>
                  <a:lnTo>
                    <a:pt x="443" y="169"/>
                  </a:lnTo>
                  <a:lnTo>
                    <a:pt x="403" y="122"/>
                  </a:lnTo>
                  <a:lnTo>
                    <a:pt x="240" y="261"/>
                  </a:lnTo>
                  <a:lnTo>
                    <a:pt x="195" y="220"/>
                  </a:lnTo>
                  <a:lnTo>
                    <a:pt x="0" y="386"/>
                  </a:lnTo>
                  <a:lnTo>
                    <a:pt x="0" y="351"/>
                  </a:lnTo>
                  <a:lnTo>
                    <a:pt x="187" y="193"/>
                  </a:lnTo>
                  <a:lnTo>
                    <a:pt x="233" y="234"/>
                  </a:lnTo>
                  <a:lnTo>
                    <a:pt x="395" y="95"/>
                  </a:lnTo>
                  <a:lnTo>
                    <a:pt x="435" y="143"/>
                  </a:lnTo>
                  <a:lnTo>
                    <a:pt x="611" y="0"/>
                  </a:lnTo>
                  <a:lnTo>
                    <a:pt x="611" y="32"/>
                  </a:lnTo>
                </a:path>
              </a:pathLst>
            </a:custGeom>
            <a:solidFill>
              <a:srgbClr val="008280"/>
            </a:solidFill>
            <a:ln w="9525">
              <a:noFill/>
              <a:round/>
              <a:headEnd type="none" w="med" len="med"/>
              <a:tailEnd type="none" w="med" len="med"/>
            </a:ln>
          </p:spPr>
          <p:txBody>
            <a:bodyPr/>
            <a:lstStyle/>
            <a:p>
              <a:endParaRPr lang="en-US"/>
            </a:p>
          </p:txBody>
        </p:sp>
        <p:sp>
          <p:nvSpPr>
            <p:cNvPr id="2087" name="Freeform 33"/>
            <p:cNvSpPr>
              <a:spLocks/>
            </p:cNvSpPr>
            <p:nvPr/>
          </p:nvSpPr>
          <p:spPr bwMode="auto">
            <a:xfrm>
              <a:off x="627" y="2232"/>
              <a:ext cx="126" cy="128"/>
            </a:xfrm>
            <a:custGeom>
              <a:avLst/>
              <a:gdLst>
                <a:gd name="T0" fmla="*/ 6 w 126"/>
                <a:gd name="T1" fmla="*/ 19 h 128"/>
                <a:gd name="T2" fmla="*/ 22 w 126"/>
                <a:gd name="T3" fmla="*/ 11 h 128"/>
                <a:gd name="T4" fmla="*/ 27 w 126"/>
                <a:gd name="T5" fmla="*/ 10 h 128"/>
                <a:gd name="T6" fmla="*/ 35 w 126"/>
                <a:gd name="T7" fmla="*/ 5 h 128"/>
                <a:gd name="T8" fmla="*/ 61 w 126"/>
                <a:gd name="T9" fmla="*/ 0 h 128"/>
                <a:gd name="T10" fmla="*/ 67 w 126"/>
                <a:gd name="T11" fmla="*/ 4 h 128"/>
                <a:gd name="T12" fmla="*/ 80 w 126"/>
                <a:gd name="T13" fmla="*/ 9 h 128"/>
                <a:gd name="T14" fmla="*/ 102 w 126"/>
                <a:gd name="T15" fmla="*/ 19 h 128"/>
                <a:gd name="T16" fmla="*/ 110 w 126"/>
                <a:gd name="T17" fmla="*/ 29 h 128"/>
                <a:gd name="T18" fmla="*/ 114 w 126"/>
                <a:gd name="T19" fmla="*/ 47 h 128"/>
                <a:gd name="T20" fmla="*/ 120 w 126"/>
                <a:gd name="T21" fmla="*/ 57 h 128"/>
                <a:gd name="T22" fmla="*/ 123 w 126"/>
                <a:gd name="T23" fmla="*/ 70 h 128"/>
                <a:gd name="T24" fmla="*/ 125 w 126"/>
                <a:gd name="T25" fmla="*/ 75 h 128"/>
                <a:gd name="T26" fmla="*/ 125 w 126"/>
                <a:gd name="T27" fmla="*/ 86 h 128"/>
                <a:gd name="T28" fmla="*/ 123 w 126"/>
                <a:gd name="T29" fmla="*/ 96 h 128"/>
                <a:gd name="T30" fmla="*/ 109 w 126"/>
                <a:gd name="T31" fmla="*/ 126 h 128"/>
                <a:gd name="T32" fmla="*/ 105 w 126"/>
                <a:gd name="T33" fmla="*/ 127 h 128"/>
                <a:gd name="T34" fmla="*/ 97 w 126"/>
                <a:gd name="T35" fmla="*/ 127 h 128"/>
                <a:gd name="T36" fmla="*/ 0 w 126"/>
                <a:gd name="T37" fmla="*/ 26 h 128"/>
                <a:gd name="T38" fmla="*/ 6 w 126"/>
                <a:gd name="T39" fmla="*/ 19 h 128"/>
                <a:gd name="T40" fmla="*/ 6 w 126"/>
                <a:gd name="T41" fmla="*/ 19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6"/>
                <a:gd name="T64" fmla="*/ 0 h 128"/>
                <a:gd name="T65" fmla="*/ 126 w 126"/>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6" h="128">
                  <a:moveTo>
                    <a:pt x="6" y="19"/>
                  </a:moveTo>
                  <a:lnTo>
                    <a:pt x="22" y="11"/>
                  </a:lnTo>
                  <a:lnTo>
                    <a:pt x="27" y="10"/>
                  </a:lnTo>
                  <a:lnTo>
                    <a:pt x="35" y="5"/>
                  </a:lnTo>
                  <a:lnTo>
                    <a:pt x="61" y="0"/>
                  </a:lnTo>
                  <a:lnTo>
                    <a:pt x="67" y="4"/>
                  </a:lnTo>
                  <a:lnTo>
                    <a:pt x="80" y="9"/>
                  </a:lnTo>
                  <a:lnTo>
                    <a:pt x="102" y="19"/>
                  </a:lnTo>
                  <a:lnTo>
                    <a:pt x="110" y="29"/>
                  </a:lnTo>
                  <a:lnTo>
                    <a:pt x="114" y="47"/>
                  </a:lnTo>
                  <a:lnTo>
                    <a:pt x="120" y="57"/>
                  </a:lnTo>
                  <a:lnTo>
                    <a:pt x="123" y="70"/>
                  </a:lnTo>
                  <a:lnTo>
                    <a:pt x="125" y="75"/>
                  </a:lnTo>
                  <a:lnTo>
                    <a:pt x="125" y="86"/>
                  </a:lnTo>
                  <a:lnTo>
                    <a:pt x="123" y="96"/>
                  </a:lnTo>
                  <a:lnTo>
                    <a:pt x="109" y="126"/>
                  </a:lnTo>
                  <a:lnTo>
                    <a:pt x="105" y="127"/>
                  </a:lnTo>
                  <a:lnTo>
                    <a:pt x="97" y="127"/>
                  </a:lnTo>
                  <a:lnTo>
                    <a:pt x="0" y="26"/>
                  </a:lnTo>
                  <a:lnTo>
                    <a:pt x="6" y="19"/>
                  </a:lnTo>
                </a:path>
              </a:pathLst>
            </a:custGeom>
            <a:solidFill>
              <a:srgbClr val="404040"/>
            </a:solidFill>
            <a:ln w="9525">
              <a:noFill/>
              <a:round/>
              <a:headEnd type="none" w="med" len="med"/>
              <a:tailEnd type="none" w="med" len="med"/>
            </a:ln>
          </p:spPr>
          <p:txBody>
            <a:bodyPr/>
            <a:lstStyle/>
            <a:p>
              <a:endParaRPr lang="en-US"/>
            </a:p>
          </p:txBody>
        </p:sp>
        <p:sp>
          <p:nvSpPr>
            <p:cNvPr id="2088" name="Freeform 34"/>
            <p:cNvSpPr>
              <a:spLocks/>
            </p:cNvSpPr>
            <p:nvPr/>
          </p:nvSpPr>
          <p:spPr bwMode="auto">
            <a:xfrm>
              <a:off x="651" y="2184"/>
              <a:ext cx="43" cy="61"/>
            </a:xfrm>
            <a:custGeom>
              <a:avLst/>
              <a:gdLst>
                <a:gd name="T0" fmla="*/ 33 w 43"/>
                <a:gd name="T1" fmla="*/ 7 h 61"/>
                <a:gd name="T2" fmla="*/ 42 w 43"/>
                <a:gd name="T3" fmla="*/ 24 h 61"/>
                <a:gd name="T4" fmla="*/ 42 w 43"/>
                <a:gd name="T5" fmla="*/ 27 h 61"/>
                <a:gd name="T6" fmla="*/ 40 w 43"/>
                <a:gd name="T7" fmla="*/ 32 h 61"/>
                <a:gd name="T8" fmla="*/ 37 w 43"/>
                <a:gd name="T9" fmla="*/ 35 h 61"/>
                <a:gd name="T10" fmla="*/ 37 w 43"/>
                <a:gd name="T11" fmla="*/ 44 h 61"/>
                <a:gd name="T12" fmla="*/ 37 w 43"/>
                <a:gd name="T13" fmla="*/ 48 h 61"/>
                <a:gd name="T14" fmla="*/ 35 w 43"/>
                <a:gd name="T15" fmla="*/ 50 h 61"/>
                <a:gd name="T16" fmla="*/ 28 w 43"/>
                <a:gd name="T17" fmla="*/ 54 h 61"/>
                <a:gd name="T18" fmla="*/ 19 w 43"/>
                <a:gd name="T19" fmla="*/ 59 h 61"/>
                <a:gd name="T20" fmla="*/ 17 w 43"/>
                <a:gd name="T21" fmla="*/ 60 h 61"/>
                <a:gd name="T22" fmla="*/ 10 w 43"/>
                <a:gd name="T23" fmla="*/ 54 h 61"/>
                <a:gd name="T24" fmla="*/ 9 w 43"/>
                <a:gd name="T25" fmla="*/ 50 h 61"/>
                <a:gd name="T26" fmla="*/ 7 w 43"/>
                <a:gd name="T27" fmla="*/ 47 h 61"/>
                <a:gd name="T28" fmla="*/ 4 w 43"/>
                <a:gd name="T29" fmla="*/ 41 h 61"/>
                <a:gd name="T30" fmla="*/ 1 w 43"/>
                <a:gd name="T31" fmla="*/ 34 h 61"/>
                <a:gd name="T32" fmla="*/ 0 w 43"/>
                <a:gd name="T33" fmla="*/ 25 h 61"/>
                <a:gd name="T34" fmla="*/ 0 w 43"/>
                <a:gd name="T35" fmla="*/ 10 h 61"/>
                <a:gd name="T36" fmla="*/ 15 w 43"/>
                <a:gd name="T37" fmla="*/ 0 h 61"/>
                <a:gd name="T38" fmla="*/ 29 w 43"/>
                <a:gd name="T39" fmla="*/ 4 h 61"/>
                <a:gd name="T40" fmla="*/ 33 w 43"/>
                <a:gd name="T41" fmla="*/ 7 h 61"/>
                <a:gd name="T42" fmla="*/ 33 w 43"/>
                <a:gd name="T43" fmla="*/ 7 h 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3"/>
                <a:gd name="T67" fmla="*/ 0 h 61"/>
                <a:gd name="T68" fmla="*/ 43 w 43"/>
                <a:gd name="T69" fmla="*/ 61 h 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3" h="61">
                  <a:moveTo>
                    <a:pt x="33" y="7"/>
                  </a:moveTo>
                  <a:lnTo>
                    <a:pt x="42" y="24"/>
                  </a:lnTo>
                  <a:lnTo>
                    <a:pt x="42" y="27"/>
                  </a:lnTo>
                  <a:lnTo>
                    <a:pt x="40" y="32"/>
                  </a:lnTo>
                  <a:lnTo>
                    <a:pt x="37" y="35"/>
                  </a:lnTo>
                  <a:lnTo>
                    <a:pt x="37" y="44"/>
                  </a:lnTo>
                  <a:lnTo>
                    <a:pt x="37" y="48"/>
                  </a:lnTo>
                  <a:lnTo>
                    <a:pt x="35" y="50"/>
                  </a:lnTo>
                  <a:lnTo>
                    <a:pt x="28" y="54"/>
                  </a:lnTo>
                  <a:lnTo>
                    <a:pt x="19" y="59"/>
                  </a:lnTo>
                  <a:lnTo>
                    <a:pt x="17" y="60"/>
                  </a:lnTo>
                  <a:lnTo>
                    <a:pt x="10" y="54"/>
                  </a:lnTo>
                  <a:lnTo>
                    <a:pt x="9" y="50"/>
                  </a:lnTo>
                  <a:lnTo>
                    <a:pt x="7" y="47"/>
                  </a:lnTo>
                  <a:lnTo>
                    <a:pt x="4" y="41"/>
                  </a:lnTo>
                  <a:lnTo>
                    <a:pt x="1" y="34"/>
                  </a:lnTo>
                  <a:lnTo>
                    <a:pt x="0" y="25"/>
                  </a:lnTo>
                  <a:lnTo>
                    <a:pt x="0" y="10"/>
                  </a:lnTo>
                  <a:lnTo>
                    <a:pt x="15" y="0"/>
                  </a:lnTo>
                  <a:lnTo>
                    <a:pt x="29" y="4"/>
                  </a:lnTo>
                  <a:lnTo>
                    <a:pt x="33" y="7"/>
                  </a:lnTo>
                </a:path>
              </a:pathLst>
            </a:custGeom>
            <a:solidFill>
              <a:srgbClr val="404040"/>
            </a:solidFill>
            <a:ln w="9525">
              <a:noFill/>
              <a:round/>
              <a:headEnd type="none" w="med" len="med"/>
              <a:tailEnd type="none" w="med" len="med"/>
            </a:ln>
          </p:spPr>
          <p:txBody>
            <a:bodyPr/>
            <a:lstStyle/>
            <a:p>
              <a:endParaRPr lang="en-US"/>
            </a:p>
          </p:txBody>
        </p:sp>
        <p:sp>
          <p:nvSpPr>
            <p:cNvPr id="2089" name="Freeform 35"/>
            <p:cNvSpPr>
              <a:spLocks/>
            </p:cNvSpPr>
            <p:nvPr/>
          </p:nvSpPr>
          <p:spPr bwMode="auto">
            <a:xfrm>
              <a:off x="512" y="2213"/>
              <a:ext cx="74" cy="52"/>
            </a:xfrm>
            <a:custGeom>
              <a:avLst/>
              <a:gdLst>
                <a:gd name="T0" fmla="*/ 40 w 74"/>
                <a:gd name="T1" fmla="*/ 0 h 52"/>
                <a:gd name="T2" fmla="*/ 46 w 74"/>
                <a:gd name="T3" fmla="*/ 8 h 52"/>
                <a:gd name="T4" fmla="*/ 66 w 74"/>
                <a:gd name="T5" fmla="*/ 14 h 52"/>
                <a:gd name="T6" fmla="*/ 73 w 74"/>
                <a:gd name="T7" fmla="*/ 23 h 52"/>
                <a:gd name="T8" fmla="*/ 1 w 74"/>
                <a:gd name="T9" fmla="*/ 51 h 52"/>
                <a:gd name="T10" fmla="*/ 1 w 74"/>
                <a:gd name="T11" fmla="*/ 43 h 52"/>
                <a:gd name="T12" fmla="*/ 0 w 74"/>
                <a:gd name="T13" fmla="*/ 34 h 52"/>
                <a:gd name="T14" fmla="*/ 8 w 74"/>
                <a:gd name="T15" fmla="*/ 24 h 52"/>
                <a:gd name="T16" fmla="*/ 18 w 74"/>
                <a:gd name="T17" fmla="*/ 16 h 52"/>
                <a:gd name="T18" fmla="*/ 35 w 74"/>
                <a:gd name="T19" fmla="*/ 2 h 52"/>
                <a:gd name="T20" fmla="*/ 40 w 74"/>
                <a:gd name="T21" fmla="*/ 0 h 52"/>
                <a:gd name="T22" fmla="*/ 40 w 74"/>
                <a:gd name="T23" fmla="*/ 0 h 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4"/>
                <a:gd name="T37" fmla="*/ 0 h 52"/>
                <a:gd name="T38" fmla="*/ 74 w 74"/>
                <a:gd name="T39" fmla="*/ 52 h 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4" h="52">
                  <a:moveTo>
                    <a:pt x="40" y="0"/>
                  </a:moveTo>
                  <a:lnTo>
                    <a:pt x="46" y="8"/>
                  </a:lnTo>
                  <a:lnTo>
                    <a:pt x="66" y="14"/>
                  </a:lnTo>
                  <a:lnTo>
                    <a:pt x="73" y="23"/>
                  </a:lnTo>
                  <a:lnTo>
                    <a:pt x="1" y="51"/>
                  </a:lnTo>
                  <a:lnTo>
                    <a:pt x="1" y="43"/>
                  </a:lnTo>
                  <a:lnTo>
                    <a:pt x="0" y="34"/>
                  </a:lnTo>
                  <a:lnTo>
                    <a:pt x="8" y="24"/>
                  </a:lnTo>
                  <a:lnTo>
                    <a:pt x="18" y="16"/>
                  </a:lnTo>
                  <a:lnTo>
                    <a:pt x="35" y="2"/>
                  </a:lnTo>
                  <a:lnTo>
                    <a:pt x="40" y="0"/>
                  </a:lnTo>
                </a:path>
              </a:pathLst>
            </a:custGeom>
            <a:solidFill>
              <a:srgbClr val="404040"/>
            </a:solidFill>
            <a:ln w="9525">
              <a:noFill/>
              <a:round/>
              <a:headEnd type="none" w="med" len="med"/>
              <a:tailEnd type="none" w="med" len="med"/>
            </a:ln>
          </p:spPr>
          <p:txBody>
            <a:bodyPr/>
            <a:lstStyle/>
            <a:p>
              <a:endParaRPr lang="en-US"/>
            </a:p>
          </p:txBody>
        </p:sp>
        <p:sp>
          <p:nvSpPr>
            <p:cNvPr id="2090" name="Freeform 36"/>
            <p:cNvSpPr>
              <a:spLocks/>
            </p:cNvSpPr>
            <p:nvPr/>
          </p:nvSpPr>
          <p:spPr bwMode="auto">
            <a:xfrm>
              <a:off x="521" y="2173"/>
              <a:ext cx="38" cy="48"/>
            </a:xfrm>
            <a:custGeom>
              <a:avLst/>
              <a:gdLst>
                <a:gd name="T0" fmla="*/ 4 w 38"/>
                <a:gd name="T1" fmla="*/ 6 h 48"/>
                <a:gd name="T2" fmla="*/ 1 w 38"/>
                <a:gd name="T3" fmla="*/ 11 h 48"/>
                <a:gd name="T4" fmla="*/ 0 w 38"/>
                <a:gd name="T5" fmla="*/ 17 h 48"/>
                <a:gd name="T6" fmla="*/ 1 w 38"/>
                <a:gd name="T7" fmla="*/ 24 h 48"/>
                <a:gd name="T8" fmla="*/ 1 w 38"/>
                <a:gd name="T9" fmla="*/ 29 h 48"/>
                <a:gd name="T10" fmla="*/ 2 w 38"/>
                <a:gd name="T11" fmla="*/ 38 h 48"/>
                <a:gd name="T12" fmla="*/ 8 w 38"/>
                <a:gd name="T13" fmla="*/ 45 h 48"/>
                <a:gd name="T14" fmla="*/ 16 w 38"/>
                <a:gd name="T15" fmla="*/ 47 h 48"/>
                <a:gd name="T16" fmla="*/ 29 w 38"/>
                <a:gd name="T17" fmla="*/ 35 h 48"/>
                <a:gd name="T18" fmla="*/ 35 w 38"/>
                <a:gd name="T19" fmla="*/ 31 h 48"/>
                <a:gd name="T20" fmla="*/ 36 w 38"/>
                <a:gd name="T21" fmla="*/ 27 h 48"/>
                <a:gd name="T22" fmla="*/ 37 w 38"/>
                <a:gd name="T23" fmla="*/ 23 h 48"/>
                <a:gd name="T24" fmla="*/ 36 w 38"/>
                <a:gd name="T25" fmla="*/ 20 h 48"/>
                <a:gd name="T26" fmla="*/ 21 w 38"/>
                <a:gd name="T27" fmla="*/ 1 h 48"/>
                <a:gd name="T28" fmla="*/ 11 w 38"/>
                <a:gd name="T29" fmla="*/ 0 h 48"/>
                <a:gd name="T30" fmla="*/ 4 w 38"/>
                <a:gd name="T31" fmla="*/ 6 h 48"/>
                <a:gd name="T32" fmla="*/ 4 w 38"/>
                <a:gd name="T33" fmla="*/ 6 h 4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48"/>
                <a:gd name="T53" fmla="*/ 38 w 38"/>
                <a:gd name="T54" fmla="*/ 48 h 4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48">
                  <a:moveTo>
                    <a:pt x="4" y="6"/>
                  </a:moveTo>
                  <a:lnTo>
                    <a:pt x="1" y="11"/>
                  </a:lnTo>
                  <a:lnTo>
                    <a:pt x="0" y="17"/>
                  </a:lnTo>
                  <a:lnTo>
                    <a:pt x="1" y="24"/>
                  </a:lnTo>
                  <a:lnTo>
                    <a:pt x="1" y="29"/>
                  </a:lnTo>
                  <a:lnTo>
                    <a:pt x="2" y="38"/>
                  </a:lnTo>
                  <a:lnTo>
                    <a:pt x="8" y="45"/>
                  </a:lnTo>
                  <a:lnTo>
                    <a:pt x="16" y="47"/>
                  </a:lnTo>
                  <a:lnTo>
                    <a:pt x="29" y="35"/>
                  </a:lnTo>
                  <a:lnTo>
                    <a:pt x="35" y="31"/>
                  </a:lnTo>
                  <a:lnTo>
                    <a:pt x="36" y="27"/>
                  </a:lnTo>
                  <a:lnTo>
                    <a:pt x="37" y="23"/>
                  </a:lnTo>
                  <a:lnTo>
                    <a:pt x="36" y="20"/>
                  </a:lnTo>
                  <a:lnTo>
                    <a:pt x="21" y="1"/>
                  </a:lnTo>
                  <a:lnTo>
                    <a:pt x="11" y="0"/>
                  </a:lnTo>
                  <a:lnTo>
                    <a:pt x="4" y="6"/>
                  </a:lnTo>
                </a:path>
              </a:pathLst>
            </a:custGeom>
            <a:solidFill>
              <a:srgbClr val="404040"/>
            </a:solidFill>
            <a:ln w="9525">
              <a:noFill/>
              <a:round/>
              <a:headEnd type="none" w="med" len="med"/>
              <a:tailEnd type="none" w="med" len="med"/>
            </a:ln>
          </p:spPr>
          <p:txBody>
            <a:bodyPr/>
            <a:lstStyle/>
            <a:p>
              <a:endParaRPr lang="en-US"/>
            </a:p>
          </p:txBody>
        </p:sp>
        <p:sp>
          <p:nvSpPr>
            <p:cNvPr id="2091" name="Freeform 37"/>
            <p:cNvSpPr>
              <a:spLocks/>
            </p:cNvSpPr>
            <p:nvPr/>
          </p:nvSpPr>
          <p:spPr bwMode="auto">
            <a:xfrm>
              <a:off x="520" y="2167"/>
              <a:ext cx="37" cy="24"/>
            </a:xfrm>
            <a:custGeom>
              <a:avLst/>
              <a:gdLst>
                <a:gd name="T0" fmla="*/ 2 w 37"/>
                <a:gd name="T1" fmla="*/ 15 h 24"/>
                <a:gd name="T2" fmla="*/ 5 w 37"/>
                <a:gd name="T3" fmla="*/ 12 h 24"/>
                <a:gd name="T4" fmla="*/ 8 w 37"/>
                <a:gd name="T5" fmla="*/ 11 h 24"/>
                <a:gd name="T6" fmla="*/ 12 w 37"/>
                <a:gd name="T7" fmla="*/ 7 h 24"/>
                <a:gd name="T8" fmla="*/ 14 w 37"/>
                <a:gd name="T9" fmla="*/ 8 h 24"/>
                <a:gd name="T10" fmla="*/ 17 w 37"/>
                <a:gd name="T11" fmla="*/ 11 h 24"/>
                <a:gd name="T12" fmla="*/ 22 w 37"/>
                <a:gd name="T13" fmla="*/ 12 h 24"/>
                <a:gd name="T14" fmla="*/ 28 w 37"/>
                <a:gd name="T15" fmla="*/ 17 h 24"/>
                <a:gd name="T16" fmla="*/ 32 w 37"/>
                <a:gd name="T17" fmla="*/ 23 h 24"/>
                <a:gd name="T18" fmla="*/ 36 w 37"/>
                <a:gd name="T19" fmla="*/ 15 h 24"/>
                <a:gd name="T20" fmla="*/ 35 w 37"/>
                <a:gd name="T21" fmla="*/ 10 h 24"/>
                <a:gd name="T22" fmla="*/ 32 w 37"/>
                <a:gd name="T23" fmla="*/ 5 h 24"/>
                <a:gd name="T24" fmla="*/ 29 w 37"/>
                <a:gd name="T25" fmla="*/ 3 h 24"/>
                <a:gd name="T26" fmla="*/ 25 w 37"/>
                <a:gd name="T27" fmla="*/ 1 h 24"/>
                <a:gd name="T28" fmla="*/ 21 w 37"/>
                <a:gd name="T29" fmla="*/ 2 h 24"/>
                <a:gd name="T30" fmla="*/ 16 w 37"/>
                <a:gd name="T31" fmla="*/ 0 h 24"/>
                <a:gd name="T32" fmla="*/ 12 w 37"/>
                <a:gd name="T33" fmla="*/ 1 h 24"/>
                <a:gd name="T34" fmla="*/ 7 w 37"/>
                <a:gd name="T35" fmla="*/ 3 h 24"/>
                <a:gd name="T36" fmla="*/ 5 w 37"/>
                <a:gd name="T37" fmla="*/ 5 h 24"/>
                <a:gd name="T38" fmla="*/ 2 w 37"/>
                <a:gd name="T39" fmla="*/ 7 h 24"/>
                <a:gd name="T40" fmla="*/ 0 w 37"/>
                <a:gd name="T41" fmla="*/ 12 h 24"/>
                <a:gd name="T42" fmla="*/ 0 w 37"/>
                <a:gd name="T43" fmla="*/ 17 h 24"/>
                <a:gd name="T44" fmla="*/ 2 w 37"/>
                <a:gd name="T45" fmla="*/ 15 h 24"/>
                <a:gd name="T46" fmla="*/ 2 w 37"/>
                <a:gd name="T47" fmla="*/ 15 h 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7"/>
                <a:gd name="T73" fmla="*/ 0 h 24"/>
                <a:gd name="T74" fmla="*/ 37 w 37"/>
                <a:gd name="T75" fmla="*/ 24 h 2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7" h="24">
                  <a:moveTo>
                    <a:pt x="2" y="15"/>
                  </a:moveTo>
                  <a:lnTo>
                    <a:pt x="5" y="12"/>
                  </a:lnTo>
                  <a:lnTo>
                    <a:pt x="8" y="11"/>
                  </a:lnTo>
                  <a:lnTo>
                    <a:pt x="12" y="7"/>
                  </a:lnTo>
                  <a:lnTo>
                    <a:pt x="14" y="8"/>
                  </a:lnTo>
                  <a:lnTo>
                    <a:pt x="17" y="11"/>
                  </a:lnTo>
                  <a:lnTo>
                    <a:pt x="22" y="12"/>
                  </a:lnTo>
                  <a:lnTo>
                    <a:pt x="28" y="17"/>
                  </a:lnTo>
                  <a:lnTo>
                    <a:pt x="32" y="23"/>
                  </a:lnTo>
                  <a:lnTo>
                    <a:pt x="36" y="15"/>
                  </a:lnTo>
                  <a:lnTo>
                    <a:pt x="35" y="10"/>
                  </a:lnTo>
                  <a:lnTo>
                    <a:pt x="32" y="5"/>
                  </a:lnTo>
                  <a:lnTo>
                    <a:pt x="29" y="3"/>
                  </a:lnTo>
                  <a:lnTo>
                    <a:pt x="25" y="1"/>
                  </a:lnTo>
                  <a:lnTo>
                    <a:pt x="21" y="2"/>
                  </a:lnTo>
                  <a:lnTo>
                    <a:pt x="16" y="0"/>
                  </a:lnTo>
                  <a:lnTo>
                    <a:pt x="12" y="1"/>
                  </a:lnTo>
                  <a:lnTo>
                    <a:pt x="7" y="3"/>
                  </a:lnTo>
                  <a:lnTo>
                    <a:pt x="5" y="5"/>
                  </a:lnTo>
                  <a:lnTo>
                    <a:pt x="2" y="7"/>
                  </a:lnTo>
                  <a:lnTo>
                    <a:pt x="0" y="12"/>
                  </a:lnTo>
                  <a:lnTo>
                    <a:pt x="0" y="17"/>
                  </a:lnTo>
                  <a:lnTo>
                    <a:pt x="2" y="15"/>
                  </a:lnTo>
                </a:path>
              </a:pathLst>
            </a:custGeom>
            <a:solidFill>
              <a:srgbClr val="404040"/>
            </a:solidFill>
            <a:ln w="9525">
              <a:noFill/>
              <a:round/>
              <a:headEnd type="none" w="med" len="med"/>
              <a:tailEnd type="none" w="med" len="med"/>
            </a:ln>
          </p:spPr>
          <p:txBody>
            <a:bodyPr/>
            <a:lstStyle/>
            <a:p>
              <a:endParaRPr lang="en-US"/>
            </a:p>
          </p:txBody>
        </p:sp>
        <p:sp>
          <p:nvSpPr>
            <p:cNvPr id="2092" name="Freeform 38"/>
            <p:cNvSpPr>
              <a:spLocks/>
            </p:cNvSpPr>
            <p:nvPr/>
          </p:nvSpPr>
          <p:spPr bwMode="auto">
            <a:xfrm>
              <a:off x="431" y="2283"/>
              <a:ext cx="21" cy="56"/>
            </a:xfrm>
            <a:custGeom>
              <a:avLst/>
              <a:gdLst>
                <a:gd name="T0" fmla="*/ 8 w 21"/>
                <a:gd name="T1" fmla="*/ 17 h 56"/>
                <a:gd name="T2" fmla="*/ 20 w 21"/>
                <a:gd name="T3" fmla="*/ 52 h 56"/>
                <a:gd name="T4" fmla="*/ 14 w 21"/>
                <a:gd name="T5" fmla="*/ 55 h 56"/>
                <a:gd name="T6" fmla="*/ 10 w 21"/>
                <a:gd name="T7" fmla="*/ 53 h 56"/>
                <a:gd name="T8" fmla="*/ 8 w 21"/>
                <a:gd name="T9" fmla="*/ 44 h 56"/>
                <a:gd name="T10" fmla="*/ 8 w 21"/>
                <a:gd name="T11" fmla="*/ 39 h 56"/>
                <a:gd name="T12" fmla="*/ 6 w 21"/>
                <a:gd name="T13" fmla="*/ 35 h 56"/>
                <a:gd name="T14" fmla="*/ 7 w 21"/>
                <a:gd name="T15" fmla="*/ 29 h 56"/>
                <a:gd name="T16" fmla="*/ 3 w 21"/>
                <a:gd name="T17" fmla="*/ 22 h 56"/>
                <a:gd name="T18" fmla="*/ 0 w 21"/>
                <a:gd name="T19" fmla="*/ 0 h 56"/>
                <a:gd name="T20" fmla="*/ 8 w 21"/>
                <a:gd name="T21" fmla="*/ 17 h 56"/>
                <a:gd name="T22" fmla="*/ 8 w 21"/>
                <a:gd name="T23" fmla="*/ 17 h 5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
                <a:gd name="T37" fmla="*/ 0 h 56"/>
                <a:gd name="T38" fmla="*/ 21 w 21"/>
                <a:gd name="T39" fmla="*/ 56 h 5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 h="56">
                  <a:moveTo>
                    <a:pt x="8" y="17"/>
                  </a:moveTo>
                  <a:lnTo>
                    <a:pt x="20" y="52"/>
                  </a:lnTo>
                  <a:lnTo>
                    <a:pt x="14" y="55"/>
                  </a:lnTo>
                  <a:lnTo>
                    <a:pt x="10" y="53"/>
                  </a:lnTo>
                  <a:lnTo>
                    <a:pt x="8" y="44"/>
                  </a:lnTo>
                  <a:lnTo>
                    <a:pt x="8" y="39"/>
                  </a:lnTo>
                  <a:lnTo>
                    <a:pt x="6" y="35"/>
                  </a:lnTo>
                  <a:lnTo>
                    <a:pt x="7" y="29"/>
                  </a:lnTo>
                  <a:lnTo>
                    <a:pt x="3" y="22"/>
                  </a:lnTo>
                  <a:lnTo>
                    <a:pt x="0" y="0"/>
                  </a:lnTo>
                  <a:lnTo>
                    <a:pt x="8" y="17"/>
                  </a:lnTo>
                </a:path>
              </a:pathLst>
            </a:custGeom>
            <a:solidFill>
              <a:srgbClr val="404040"/>
            </a:solidFill>
            <a:ln w="9525">
              <a:noFill/>
              <a:round/>
              <a:headEnd type="none" w="med" len="med"/>
              <a:tailEnd type="none" w="med" len="med"/>
            </a:ln>
          </p:spPr>
          <p:txBody>
            <a:bodyPr/>
            <a:lstStyle/>
            <a:p>
              <a:endParaRPr lang="en-US"/>
            </a:p>
          </p:txBody>
        </p:sp>
        <p:sp>
          <p:nvSpPr>
            <p:cNvPr id="2093" name="Freeform 39"/>
            <p:cNvSpPr>
              <a:spLocks/>
            </p:cNvSpPr>
            <p:nvPr/>
          </p:nvSpPr>
          <p:spPr bwMode="auto">
            <a:xfrm>
              <a:off x="462" y="2209"/>
              <a:ext cx="32" cy="44"/>
            </a:xfrm>
            <a:custGeom>
              <a:avLst/>
              <a:gdLst>
                <a:gd name="T0" fmla="*/ 30 w 32"/>
                <a:gd name="T1" fmla="*/ 4 h 44"/>
                <a:gd name="T2" fmla="*/ 31 w 32"/>
                <a:gd name="T3" fmla="*/ 20 h 44"/>
                <a:gd name="T4" fmla="*/ 31 w 32"/>
                <a:gd name="T5" fmla="*/ 30 h 44"/>
                <a:gd name="T6" fmla="*/ 23 w 32"/>
                <a:gd name="T7" fmla="*/ 38 h 44"/>
                <a:gd name="T8" fmla="*/ 24 w 32"/>
                <a:gd name="T9" fmla="*/ 43 h 44"/>
                <a:gd name="T10" fmla="*/ 1 w 32"/>
                <a:gd name="T11" fmla="*/ 39 h 44"/>
                <a:gd name="T12" fmla="*/ 0 w 32"/>
                <a:gd name="T13" fmla="*/ 27 h 44"/>
                <a:gd name="T14" fmla="*/ 0 w 32"/>
                <a:gd name="T15" fmla="*/ 15 h 44"/>
                <a:gd name="T16" fmla="*/ 5 w 32"/>
                <a:gd name="T17" fmla="*/ 1 h 44"/>
                <a:gd name="T18" fmla="*/ 20 w 32"/>
                <a:gd name="T19" fmla="*/ 0 h 44"/>
                <a:gd name="T20" fmla="*/ 30 w 32"/>
                <a:gd name="T21" fmla="*/ 4 h 44"/>
                <a:gd name="T22" fmla="*/ 30 w 32"/>
                <a:gd name="T23" fmla="*/ 4 h 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2"/>
                <a:gd name="T37" fmla="*/ 0 h 44"/>
                <a:gd name="T38" fmla="*/ 32 w 32"/>
                <a:gd name="T39" fmla="*/ 44 h 4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2" h="44">
                  <a:moveTo>
                    <a:pt x="30" y="4"/>
                  </a:moveTo>
                  <a:lnTo>
                    <a:pt x="31" y="20"/>
                  </a:lnTo>
                  <a:lnTo>
                    <a:pt x="31" y="30"/>
                  </a:lnTo>
                  <a:lnTo>
                    <a:pt x="23" y="38"/>
                  </a:lnTo>
                  <a:lnTo>
                    <a:pt x="24" y="43"/>
                  </a:lnTo>
                  <a:lnTo>
                    <a:pt x="1" y="39"/>
                  </a:lnTo>
                  <a:lnTo>
                    <a:pt x="0" y="27"/>
                  </a:lnTo>
                  <a:lnTo>
                    <a:pt x="0" y="15"/>
                  </a:lnTo>
                  <a:lnTo>
                    <a:pt x="5" y="1"/>
                  </a:lnTo>
                  <a:lnTo>
                    <a:pt x="20" y="0"/>
                  </a:lnTo>
                  <a:lnTo>
                    <a:pt x="30" y="4"/>
                  </a:lnTo>
                </a:path>
              </a:pathLst>
            </a:custGeom>
            <a:solidFill>
              <a:srgbClr val="404040"/>
            </a:solidFill>
            <a:ln w="9525">
              <a:noFill/>
              <a:round/>
              <a:headEnd type="none" w="med" len="med"/>
              <a:tailEnd type="none" w="med" len="med"/>
            </a:ln>
          </p:spPr>
          <p:txBody>
            <a:bodyPr/>
            <a:lstStyle/>
            <a:p>
              <a:endParaRPr lang="en-US"/>
            </a:p>
          </p:txBody>
        </p:sp>
        <p:sp>
          <p:nvSpPr>
            <p:cNvPr id="2094" name="Freeform 40"/>
            <p:cNvSpPr>
              <a:spLocks/>
            </p:cNvSpPr>
            <p:nvPr/>
          </p:nvSpPr>
          <p:spPr bwMode="auto">
            <a:xfrm>
              <a:off x="453" y="2197"/>
              <a:ext cx="45" cy="47"/>
            </a:xfrm>
            <a:custGeom>
              <a:avLst/>
              <a:gdLst>
                <a:gd name="T0" fmla="*/ 41 w 45"/>
                <a:gd name="T1" fmla="*/ 34 h 47"/>
                <a:gd name="T2" fmla="*/ 44 w 45"/>
                <a:gd name="T3" fmla="*/ 28 h 47"/>
                <a:gd name="T4" fmla="*/ 44 w 45"/>
                <a:gd name="T5" fmla="*/ 21 h 47"/>
                <a:gd name="T6" fmla="*/ 43 w 45"/>
                <a:gd name="T7" fmla="*/ 17 h 47"/>
                <a:gd name="T8" fmla="*/ 40 w 45"/>
                <a:gd name="T9" fmla="*/ 14 h 47"/>
                <a:gd name="T10" fmla="*/ 38 w 45"/>
                <a:gd name="T11" fmla="*/ 8 h 47"/>
                <a:gd name="T12" fmla="*/ 35 w 45"/>
                <a:gd name="T13" fmla="*/ 5 h 47"/>
                <a:gd name="T14" fmla="*/ 34 w 45"/>
                <a:gd name="T15" fmla="*/ 3 h 47"/>
                <a:gd name="T16" fmla="*/ 24 w 45"/>
                <a:gd name="T17" fmla="*/ 0 h 47"/>
                <a:gd name="T18" fmla="*/ 16 w 45"/>
                <a:gd name="T19" fmla="*/ 1 h 47"/>
                <a:gd name="T20" fmla="*/ 12 w 45"/>
                <a:gd name="T21" fmla="*/ 7 h 47"/>
                <a:gd name="T22" fmla="*/ 8 w 45"/>
                <a:gd name="T23" fmla="*/ 8 h 47"/>
                <a:gd name="T24" fmla="*/ 7 w 45"/>
                <a:gd name="T25" fmla="*/ 11 h 47"/>
                <a:gd name="T26" fmla="*/ 5 w 45"/>
                <a:gd name="T27" fmla="*/ 13 h 47"/>
                <a:gd name="T28" fmla="*/ 1 w 45"/>
                <a:gd name="T29" fmla="*/ 19 h 47"/>
                <a:gd name="T30" fmla="*/ 0 w 45"/>
                <a:gd name="T31" fmla="*/ 28 h 47"/>
                <a:gd name="T32" fmla="*/ 1 w 45"/>
                <a:gd name="T33" fmla="*/ 30 h 47"/>
                <a:gd name="T34" fmla="*/ 1 w 45"/>
                <a:gd name="T35" fmla="*/ 32 h 47"/>
                <a:gd name="T36" fmla="*/ 0 w 45"/>
                <a:gd name="T37" fmla="*/ 35 h 47"/>
                <a:gd name="T38" fmla="*/ 1 w 45"/>
                <a:gd name="T39" fmla="*/ 40 h 47"/>
                <a:gd name="T40" fmla="*/ 4 w 45"/>
                <a:gd name="T41" fmla="*/ 44 h 47"/>
                <a:gd name="T42" fmla="*/ 9 w 45"/>
                <a:gd name="T43" fmla="*/ 46 h 47"/>
                <a:gd name="T44" fmla="*/ 41 w 45"/>
                <a:gd name="T45" fmla="*/ 34 h 47"/>
                <a:gd name="T46" fmla="*/ 41 w 45"/>
                <a:gd name="T47" fmla="*/ 34 h 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5"/>
                <a:gd name="T73" fmla="*/ 0 h 47"/>
                <a:gd name="T74" fmla="*/ 45 w 45"/>
                <a:gd name="T75" fmla="*/ 47 h 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5" h="47">
                  <a:moveTo>
                    <a:pt x="41" y="34"/>
                  </a:moveTo>
                  <a:lnTo>
                    <a:pt x="44" y="28"/>
                  </a:lnTo>
                  <a:lnTo>
                    <a:pt x="44" y="21"/>
                  </a:lnTo>
                  <a:lnTo>
                    <a:pt x="43" y="17"/>
                  </a:lnTo>
                  <a:lnTo>
                    <a:pt x="40" y="14"/>
                  </a:lnTo>
                  <a:lnTo>
                    <a:pt x="38" y="8"/>
                  </a:lnTo>
                  <a:lnTo>
                    <a:pt x="35" y="5"/>
                  </a:lnTo>
                  <a:lnTo>
                    <a:pt x="34" y="3"/>
                  </a:lnTo>
                  <a:lnTo>
                    <a:pt x="24" y="0"/>
                  </a:lnTo>
                  <a:lnTo>
                    <a:pt x="16" y="1"/>
                  </a:lnTo>
                  <a:lnTo>
                    <a:pt x="12" y="7"/>
                  </a:lnTo>
                  <a:lnTo>
                    <a:pt x="8" y="8"/>
                  </a:lnTo>
                  <a:lnTo>
                    <a:pt x="7" y="11"/>
                  </a:lnTo>
                  <a:lnTo>
                    <a:pt x="5" y="13"/>
                  </a:lnTo>
                  <a:lnTo>
                    <a:pt x="1" y="19"/>
                  </a:lnTo>
                  <a:lnTo>
                    <a:pt x="0" y="28"/>
                  </a:lnTo>
                  <a:lnTo>
                    <a:pt x="1" y="30"/>
                  </a:lnTo>
                  <a:lnTo>
                    <a:pt x="1" y="32"/>
                  </a:lnTo>
                  <a:lnTo>
                    <a:pt x="0" y="35"/>
                  </a:lnTo>
                  <a:lnTo>
                    <a:pt x="1" y="40"/>
                  </a:lnTo>
                  <a:lnTo>
                    <a:pt x="4" y="44"/>
                  </a:lnTo>
                  <a:lnTo>
                    <a:pt x="9" y="46"/>
                  </a:lnTo>
                  <a:lnTo>
                    <a:pt x="41" y="34"/>
                  </a:lnTo>
                </a:path>
              </a:pathLst>
            </a:custGeom>
            <a:solidFill>
              <a:srgbClr val="404040"/>
            </a:solidFill>
            <a:ln w="9525">
              <a:noFill/>
              <a:round/>
              <a:headEnd type="none" w="med" len="med"/>
              <a:tailEnd type="none" w="med" len="med"/>
            </a:ln>
          </p:spPr>
          <p:txBody>
            <a:bodyPr/>
            <a:lstStyle/>
            <a:p>
              <a:endParaRPr lang="en-US"/>
            </a:p>
          </p:txBody>
        </p:sp>
        <p:sp>
          <p:nvSpPr>
            <p:cNvPr id="2095" name="Freeform 41"/>
            <p:cNvSpPr>
              <a:spLocks/>
            </p:cNvSpPr>
            <p:nvPr/>
          </p:nvSpPr>
          <p:spPr bwMode="auto">
            <a:xfrm>
              <a:off x="463" y="2236"/>
              <a:ext cx="3" cy="6"/>
            </a:xfrm>
            <a:custGeom>
              <a:avLst/>
              <a:gdLst>
                <a:gd name="T0" fmla="*/ 0 w 3"/>
                <a:gd name="T1" fmla="*/ 0 h 6"/>
                <a:gd name="T2" fmla="*/ 1 w 3"/>
                <a:gd name="T3" fmla="*/ 1 h 6"/>
                <a:gd name="T4" fmla="*/ 2 w 3"/>
                <a:gd name="T5" fmla="*/ 3 h 6"/>
                <a:gd name="T6" fmla="*/ 2 w 3"/>
                <a:gd name="T7" fmla="*/ 5 h 6"/>
                <a:gd name="T8" fmla="*/ 0 w 3"/>
                <a:gd name="T9" fmla="*/ 5 h 6"/>
                <a:gd name="T10" fmla="*/ 0 w 3"/>
                <a:gd name="T11" fmla="*/ 4 h 6"/>
                <a:gd name="T12" fmla="*/ 0 w 3"/>
                <a:gd name="T13" fmla="*/ 1 h 6"/>
                <a:gd name="T14" fmla="*/ 0 w 3"/>
                <a:gd name="T15" fmla="*/ 0 h 6"/>
                <a:gd name="T16" fmla="*/ 0 w 3"/>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6"/>
                <a:gd name="T29" fmla="*/ 3 w 3"/>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6">
                  <a:moveTo>
                    <a:pt x="0" y="0"/>
                  </a:moveTo>
                  <a:lnTo>
                    <a:pt x="1" y="1"/>
                  </a:lnTo>
                  <a:lnTo>
                    <a:pt x="2" y="3"/>
                  </a:lnTo>
                  <a:lnTo>
                    <a:pt x="2" y="5"/>
                  </a:lnTo>
                  <a:lnTo>
                    <a:pt x="0" y="5"/>
                  </a:lnTo>
                  <a:lnTo>
                    <a:pt x="0" y="4"/>
                  </a:lnTo>
                  <a:lnTo>
                    <a:pt x="0" y="1"/>
                  </a:lnTo>
                  <a:lnTo>
                    <a:pt x="0" y="0"/>
                  </a:lnTo>
                </a:path>
              </a:pathLst>
            </a:custGeom>
            <a:solidFill>
              <a:srgbClr val="404040"/>
            </a:solidFill>
            <a:ln w="9525">
              <a:noFill/>
              <a:round/>
              <a:headEnd type="none" w="med" len="med"/>
              <a:tailEnd type="none" w="med" len="med"/>
            </a:ln>
          </p:spPr>
          <p:txBody>
            <a:bodyPr/>
            <a:lstStyle/>
            <a:p>
              <a:endParaRPr lang="en-US"/>
            </a:p>
          </p:txBody>
        </p:sp>
        <p:sp>
          <p:nvSpPr>
            <p:cNvPr id="2096" name="Freeform 42"/>
            <p:cNvSpPr>
              <a:spLocks/>
            </p:cNvSpPr>
            <p:nvPr/>
          </p:nvSpPr>
          <p:spPr bwMode="auto">
            <a:xfrm>
              <a:off x="535" y="2175"/>
              <a:ext cx="14" cy="11"/>
            </a:xfrm>
            <a:custGeom>
              <a:avLst/>
              <a:gdLst>
                <a:gd name="T0" fmla="*/ 0 w 14"/>
                <a:gd name="T1" fmla="*/ 0 h 11"/>
                <a:gd name="T2" fmla="*/ 2 w 14"/>
                <a:gd name="T3" fmla="*/ 3 h 11"/>
                <a:gd name="T4" fmla="*/ 5 w 14"/>
                <a:gd name="T5" fmla="*/ 4 h 11"/>
                <a:gd name="T6" fmla="*/ 6 w 14"/>
                <a:gd name="T7" fmla="*/ 7 h 11"/>
                <a:gd name="T8" fmla="*/ 5 w 14"/>
                <a:gd name="T9" fmla="*/ 9 h 11"/>
                <a:gd name="T10" fmla="*/ 8 w 14"/>
                <a:gd name="T11" fmla="*/ 7 h 11"/>
                <a:gd name="T12" fmla="*/ 8 w 14"/>
                <a:gd name="T13" fmla="*/ 9 h 11"/>
                <a:gd name="T14" fmla="*/ 12 w 14"/>
                <a:gd name="T15" fmla="*/ 10 h 11"/>
                <a:gd name="T16" fmla="*/ 13 w 14"/>
                <a:gd name="T17" fmla="*/ 7 h 11"/>
                <a:gd name="T18" fmla="*/ 12 w 14"/>
                <a:gd name="T19" fmla="*/ 4 h 11"/>
                <a:gd name="T20" fmla="*/ 11 w 14"/>
                <a:gd name="T21" fmla="*/ 3 h 11"/>
                <a:gd name="T22" fmla="*/ 10 w 14"/>
                <a:gd name="T23" fmla="*/ 5 h 11"/>
                <a:gd name="T24" fmla="*/ 9 w 14"/>
                <a:gd name="T25" fmla="*/ 3 h 11"/>
                <a:gd name="T26" fmla="*/ 5 w 14"/>
                <a:gd name="T27" fmla="*/ 2 h 11"/>
                <a:gd name="T28" fmla="*/ 6 w 14"/>
                <a:gd name="T29" fmla="*/ 4 h 11"/>
                <a:gd name="T30" fmla="*/ 2 w 14"/>
                <a:gd name="T31" fmla="*/ 2 h 11"/>
                <a:gd name="T32" fmla="*/ 1 w 14"/>
                <a:gd name="T33" fmla="*/ 1 h 11"/>
                <a:gd name="T34" fmla="*/ 0 w 14"/>
                <a:gd name="T35" fmla="*/ 0 h 11"/>
                <a:gd name="T36" fmla="*/ 0 w 14"/>
                <a:gd name="T37" fmla="*/ 0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
                <a:gd name="T58" fmla="*/ 0 h 11"/>
                <a:gd name="T59" fmla="*/ 14 w 14"/>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 h="11">
                  <a:moveTo>
                    <a:pt x="0" y="0"/>
                  </a:moveTo>
                  <a:lnTo>
                    <a:pt x="2" y="3"/>
                  </a:lnTo>
                  <a:lnTo>
                    <a:pt x="5" y="4"/>
                  </a:lnTo>
                  <a:lnTo>
                    <a:pt x="6" y="7"/>
                  </a:lnTo>
                  <a:lnTo>
                    <a:pt x="5" y="9"/>
                  </a:lnTo>
                  <a:lnTo>
                    <a:pt x="8" y="7"/>
                  </a:lnTo>
                  <a:lnTo>
                    <a:pt x="8" y="9"/>
                  </a:lnTo>
                  <a:lnTo>
                    <a:pt x="12" y="10"/>
                  </a:lnTo>
                  <a:lnTo>
                    <a:pt x="13" y="7"/>
                  </a:lnTo>
                  <a:lnTo>
                    <a:pt x="12" y="4"/>
                  </a:lnTo>
                  <a:lnTo>
                    <a:pt x="11" y="3"/>
                  </a:lnTo>
                  <a:lnTo>
                    <a:pt x="10" y="5"/>
                  </a:lnTo>
                  <a:lnTo>
                    <a:pt x="9" y="3"/>
                  </a:lnTo>
                  <a:lnTo>
                    <a:pt x="5" y="2"/>
                  </a:lnTo>
                  <a:lnTo>
                    <a:pt x="6" y="4"/>
                  </a:lnTo>
                  <a:lnTo>
                    <a:pt x="2" y="2"/>
                  </a:lnTo>
                  <a:lnTo>
                    <a:pt x="1" y="1"/>
                  </a:lnTo>
                  <a:lnTo>
                    <a:pt x="0" y="0"/>
                  </a:lnTo>
                </a:path>
              </a:pathLst>
            </a:custGeom>
            <a:solidFill>
              <a:srgbClr val="404040"/>
            </a:solidFill>
            <a:ln w="9525">
              <a:noFill/>
              <a:round/>
              <a:headEnd type="none" w="med" len="med"/>
              <a:tailEnd type="none" w="med" len="med"/>
            </a:ln>
          </p:spPr>
          <p:txBody>
            <a:bodyPr/>
            <a:lstStyle/>
            <a:p>
              <a:endParaRPr lang="en-US"/>
            </a:p>
          </p:txBody>
        </p:sp>
        <p:sp>
          <p:nvSpPr>
            <p:cNvPr id="2097" name="Freeform 43"/>
            <p:cNvSpPr>
              <a:spLocks/>
            </p:cNvSpPr>
            <p:nvPr/>
          </p:nvSpPr>
          <p:spPr bwMode="auto">
            <a:xfrm>
              <a:off x="540" y="2170"/>
              <a:ext cx="20" cy="50"/>
            </a:xfrm>
            <a:custGeom>
              <a:avLst/>
              <a:gdLst>
                <a:gd name="T0" fmla="*/ 8 w 20"/>
                <a:gd name="T1" fmla="*/ 15 h 50"/>
                <a:gd name="T2" fmla="*/ 12 w 20"/>
                <a:gd name="T3" fmla="*/ 19 h 50"/>
                <a:gd name="T4" fmla="*/ 12 w 20"/>
                <a:gd name="T5" fmla="*/ 15 h 50"/>
                <a:gd name="T6" fmla="*/ 14 w 20"/>
                <a:gd name="T7" fmla="*/ 15 h 50"/>
                <a:gd name="T8" fmla="*/ 15 w 20"/>
                <a:gd name="T9" fmla="*/ 10 h 50"/>
                <a:gd name="T10" fmla="*/ 13 w 20"/>
                <a:gd name="T11" fmla="*/ 6 h 50"/>
                <a:gd name="T12" fmla="*/ 10 w 20"/>
                <a:gd name="T13" fmla="*/ 2 h 50"/>
                <a:gd name="T14" fmla="*/ 6 w 20"/>
                <a:gd name="T15" fmla="*/ 0 h 50"/>
                <a:gd name="T16" fmla="*/ 2 w 20"/>
                <a:gd name="T17" fmla="*/ 0 h 50"/>
                <a:gd name="T18" fmla="*/ 0 w 20"/>
                <a:gd name="T19" fmla="*/ 1 h 50"/>
                <a:gd name="T20" fmla="*/ 1 w 20"/>
                <a:gd name="T21" fmla="*/ 0 h 50"/>
                <a:gd name="T22" fmla="*/ 5 w 20"/>
                <a:gd name="T23" fmla="*/ 0 h 50"/>
                <a:gd name="T24" fmla="*/ 10 w 20"/>
                <a:gd name="T25" fmla="*/ 2 h 50"/>
                <a:gd name="T26" fmla="*/ 14 w 20"/>
                <a:gd name="T27" fmla="*/ 4 h 50"/>
                <a:gd name="T28" fmla="*/ 16 w 20"/>
                <a:gd name="T29" fmla="*/ 11 h 50"/>
                <a:gd name="T30" fmla="*/ 18 w 20"/>
                <a:gd name="T31" fmla="*/ 19 h 50"/>
                <a:gd name="T32" fmla="*/ 18 w 20"/>
                <a:gd name="T33" fmla="*/ 24 h 50"/>
                <a:gd name="T34" fmla="*/ 19 w 20"/>
                <a:gd name="T35" fmla="*/ 27 h 50"/>
                <a:gd name="T36" fmla="*/ 16 w 20"/>
                <a:gd name="T37" fmla="*/ 26 h 50"/>
                <a:gd name="T38" fmla="*/ 14 w 20"/>
                <a:gd name="T39" fmla="*/ 28 h 50"/>
                <a:gd name="T40" fmla="*/ 13 w 20"/>
                <a:gd name="T41" fmla="*/ 33 h 50"/>
                <a:gd name="T42" fmla="*/ 13 w 20"/>
                <a:gd name="T43" fmla="*/ 40 h 50"/>
                <a:gd name="T44" fmla="*/ 10 w 20"/>
                <a:gd name="T45" fmla="*/ 43 h 50"/>
                <a:gd name="T46" fmla="*/ 9 w 20"/>
                <a:gd name="T47" fmla="*/ 46 h 50"/>
                <a:gd name="T48" fmla="*/ 8 w 20"/>
                <a:gd name="T49" fmla="*/ 46 h 50"/>
                <a:gd name="T50" fmla="*/ 6 w 20"/>
                <a:gd name="T51" fmla="*/ 49 h 50"/>
                <a:gd name="T52" fmla="*/ 5 w 20"/>
                <a:gd name="T53" fmla="*/ 41 h 50"/>
                <a:gd name="T54" fmla="*/ 9 w 20"/>
                <a:gd name="T55" fmla="*/ 39 h 50"/>
                <a:gd name="T56" fmla="*/ 9 w 20"/>
                <a:gd name="T57" fmla="*/ 32 h 50"/>
                <a:gd name="T58" fmla="*/ 12 w 20"/>
                <a:gd name="T59" fmla="*/ 28 h 50"/>
                <a:gd name="T60" fmla="*/ 12 w 20"/>
                <a:gd name="T61" fmla="*/ 24 h 50"/>
                <a:gd name="T62" fmla="*/ 9 w 20"/>
                <a:gd name="T63" fmla="*/ 22 h 50"/>
                <a:gd name="T64" fmla="*/ 9 w 20"/>
                <a:gd name="T65" fmla="*/ 17 h 50"/>
                <a:gd name="T66" fmla="*/ 7 w 20"/>
                <a:gd name="T67" fmla="*/ 14 h 50"/>
                <a:gd name="T68" fmla="*/ 8 w 20"/>
                <a:gd name="T69" fmla="*/ 15 h 50"/>
                <a:gd name="T70" fmla="*/ 8 w 20"/>
                <a:gd name="T71" fmla="*/ 15 h 5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0"/>
                <a:gd name="T109" fmla="*/ 0 h 50"/>
                <a:gd name="T110" fmla="*/ 20 w 20"/>
                <a:gd name="T111" fmla="*/ 50 h 5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0" h="50">
                  <a:moveTo>
                    <a:pt x="8" y="15"/>
                  </a:moveTo>
                  <a:lnTo>
                    <a:pt x="12" y="19"/>
                  </a:lnTo>
                  <a:lnTo>
                    <a:pt x="12" y="15"/>
                  </a:lnTo>
                  <a:lnTo>
                    <a:pt x="14" y="15"/>
                  </a:lnTo>
                  <a:lnTo>
                    <a:pt x="15" y="10"/>
                  </a:lnTo>
                  <a:lnTo>
                    <a:pt x="13" y="6"/>
                  </a:lnTo>
                  <a:lnTo>
                    <a:pt x="10" y="2"/>
                  </a:lnTo>
                  <a:lnTo>
                    <a:pt x="6" y="0"/>
                  </a:lnTo>
                  <a:lnTo>
                    <a:pt x="2" y="0"/>
                  </a:lnTo>
                  <a:lnTo>
                    <a:pt x="0" y="1"/>
                  </a:lnTo>
                  <a:lnTo>
                    <a:pt x="1" y="0"/>
                  </a:lnTo>
                  <a:lnTo>
                    <a:pt x="5" y="0"/>
                  </a:lnTo>
                  <a:lnTo>
                    <a:pt x="10" y="2"/>
                  </a:lnTo>
                  <a:lnTo>
                    <a:pt x="14" y="4"/>
                  </a:lnTo>
                  <a:lnTo>
                    <a:pt x="16" y="11"/>
                  </a:lnTo>
                  <a:lnTo>
                    <a:pt x="18" y="19"/>
                  </a:lnTo>
                  <a:lnTo>
                    <a:pt x="18" y="24"/>
                  </a:lnTo>
                  <a:lnTo>
                    <a:pt x="19" y="27"/>
                  </a:lnTo>
                  <a:lnTo>
                    <a:pt x="16" y="26"/>
                  </a:lnTo>
                  <a:lnTo>
                    <a:pt x="14" y="28"/>
                  </a:lnTo>
                  <a:lnTo>
                    <a:pt x="13" y="33"/>
                  </a:lnTo>
                  <a:lnTo>
                    <a:pt x="13" y="40"/>
                  </a:lnTo>
                  <a:lnTo>
                    <a:pt x="10" y="43"/>
                  </a:lnTo>
                  <a:lnTo>
                    <a:pt x="9" y="46"/>
                  </a:lnTo>
                  <a:lnTo>
                    <a:pt x="8" y="46"/>
                  </a:lnTo>
                  <a:lnTo>
                    <a:pt x="6" y="49"/>
                  </a:lnTo>
                  <a:lnTo>
                    <a:pt x="5" y="41"/>
                  </a:lnTo>
                  <a:lnTo>
                    <a:pt x="9" y="39"/>
                  </a:lnTo>
                  <a:lnTo>
                    <a:pt x="9" y="32"/>
                  </a:lnTo>
                  <a:lnTo>
                    <a:pt x="12" y="28"/>
                  </a:lnTo>
                  <a:lnTo>
                    <a:pt x="12" y="24"/>
                  </a:lnTo>
                  <a:lnTo>
                    <a:pt x="9" y="22"/>
                  </a:lnTo>
                  <a:lnTo>
                    <a:pt x="9" y="17"/>
                  </a:lnTo>
                  <a:lnTo>
                    <a:pt x="7" y="14"/>
                  </a:lnTo>
                  <a:lnTo>
                    <a:pt x="8" y="15"/>
                  </a:lnTo>
                </a:path>
              </a:pathLst>
            </a:custGeom>
            <a:solidFill>
              <a:srgbClr val="404040"/>
            </a:solidFill>
            <a:ln w="9525">
              <a:noFill/>
              <a:round/>
              <a:headEnd type="none" w="med" len="med"/>
              <a:tailEnd type="none" w="med" len="med"/>
            </a:ln>
          </p:spPr>
          <p:txBody>
            <a:bodyPr/>
            <a:lstStyle/>
            <a:p>
              <a:endParaRPr lang="en-US"/>
            </a:p>
          </p:txBody>
        </p:sp>
        <p:sp>
          <p:nvSpPr>
            <p:cNvPr id="2098" name="Freeform 44"/>
            <p:cNvSpPr>
              <a:spLocks/>
            </p:cNvSpPr>
            <p:nvPr/>
          </p:nvSpPr>
          <p:spPr bwMode="auto">
            <a:xfrm>
              <a:off x="553" y="2194"/>
              <a:ext cx="7" cy="15"/>
            </a:xfrm>
            <a:custGeom>
              <a:avLst/>
              <a:gdLst>
                <a:gd name="T0" fmla="*/ 5 w 7"/>
                <a:gd name="T1" fmla="*/ 0 h 15"/>
                <a:gd name="T2" fmla="*/ 5 w 7"/>
                <a:gd name="T3" fmla="*/ 3 h 15"/>
                <a:gd name="T4" fmla="*/ 3 w 7"/>
                <a:gd name="T5" fmla="*/ 7 h 15"/>
                <a:gd name="T6" fmla="*/ 3 w 7"/>
                <a:gd name="T7" fmla="*/ 10 h 15"/>
                <a:gd name="T8" fmla="*/ 0 w 7"/>
                <a:gd name="T9" fmla="*/ 12 h 15"/>
                <a:gd name="T10" fmla="*/ 0 w 7"/>
                <a:gd name="T11" fmla="*/ 14 h 15"/>
                <a:gd name="T12" fmla="*/ 2 w 7"/>
                <a:gd name="T13" fmla="*/ 14 h 15"/>
                <a:gd name="T14" fmla="*/ 3 w 7"/>
                <a:gd name="T15" fmla="*/ 9 h 15"/>
                <a:gd name="T16" fmla="*/ 4 w 7"/>
                <a:gd name="T17" fmla="*/ 5 h 15"/>
                <a:gd name="T18" fmla="*/ 6 w 7"/>
                <a:gd name="T19" fmla="*/ 3 h 15"/>
                <a:gd name="T20" fmla="*/ 5 w 7"/>
                <a:gd name="T21" fmla="*/ 0 h 15"/>
                <a:gd name="T22" fmla="*/ 5 w 7"/>
                <a:gd name="T23" fmla="*/ 0 h 15"/>
                <a:gd name="T24" fmla="*/ 5 w 7"/>
                <a:gd name="T25" fmla="*/ 0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
                <a:gd name="T40" fmla="*/ 0 h 15"/>
                <a:gd name="T41" fmla="*/ 7 w 7"/>
                <a:gd name="T42" fmla="*/ 15 h 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 h="15">
                  <a:moveTo>
                    <a:pt x="5" y="0"/>
                  </a:moveTo>
                  <a:lnTo>
                    <a:pt x="5" y="3"/>
                  </a:lnTo>
                  <a:lnTo>
                    <a:pt x="3" y="7"/>
                  </a:lnTo>
                  <a:lnTo>
                    <a:pt x="3" y="10"/>
                  </a:lnTo>
                  <a:lnTo>
                    <a:pt x="0" y="12"/>
                  </a:lnTo>
                  <a:lnTo>
                    <a:pt x="0" y="14"/>
                  </a:lnTo>
                  <a:lnTo>
                    <a:pt x="2" y="14"/>
                  </a:lnTo>
                  <a:lnTo>
                    <a:pt x="3" y="9"/>
                  </a:lnTo>
                  <a:lnTo>
                    <a:pt x="4" y="5"/>
                  </a:lnTo>
                  <a:lnTo>
                    <a:pt x="6" y="3"/>
                  </a:lnTo>
                  <a:lnTo>
                    <a:pt x="5" y="0"/>
                  </a:lnTo>
                </a:path>
              </a:pathLst>
            </a:custGeom>
            <a:solidFill>
              <a:srgbClr val="404040"/>
            </a:solidFill>
            <a:ln w="9525">
              <a:noFill/>
              <a:round/>
              <a:headEnd type="none" w="med" len="med"/>
              <a:tailEnd type="none" w="med" len="med"/>
            </a:ln>
          </p:spPr>
          <p:txBody>
            <a:bodyPr/>
            <a:lstStyle/>
            <a:p>
              <a:endParaRPr lang="en-US"/>
            </a:p>
          </p:txBody>
        </p:sp>
        <p:sp>
          <p:nvSpPr>
            <p:cNvPr id="2099" name="Freeform 45"/>
            <p:cNvSpPr>
              <a:spLocks/>
            </p:cNvSpPr>
            <p:nvPr/>
          </p:nvSpPr>
          <p:spPr bwMode="auto">
            <a:xfrm>
              <a:off x="524" y="2167"/>
              <a:ext cx="19" cy="13"/>
            </a:xfrm>
            <a:custGeom>
              <a:avLst/>
              <a:gdLst>
                <a:gd name="T0" fmla="*/ 15 w 19"/>
                <a:gd name="T1" fmla="*/ 3 h 13"/>
                <a:gd name="T2" fmla="*/ 14 w 19"/>
                <a:gd name="T3" fmla="*/ 1 h 13"/>
                <a:gd name="T4" fmla="*/ 13 w 19"/>
                <a:gd name="T5" fmla="*/ 1 h 13"/>
                <a:gd name="T6" fmla="*/ 14 w 19"/>
                <a:gd name="T7" fmla="*/ 3 h 13"/>
                <a:gd name="T8" fmla="*/ 11 w 19"/>
                <a:gd name="T9" fmla="*/ 3 h 13"/>
                <a:gd name="T10" fmla="*/ 12 w 19"/>
                <a:gd name="T11" fmla="*/ 5 h 13"/>
                <a:gd name="T12" fmla="*/ 5 w 19"/>
                <a:gd name="T13" fmla="*/ 6 h 13"/>
                <a:gd name="T14" fmla="*/ 8 w 19"/>
                <a:gd name="T15" fmla="*/ 7 h 13"/>
                <a:gd name="T16" fmla="*/ 7 w 19"/>
                <a:gd name="T17" fmla="*/ 9 h 13"/>
                <a:gd name="T18" fmla="*/ 3 w 19"/>
                <a:gd name="T19" fmla="*/ 12 h 13"/>
                <a:gd name="T20" fmla="*/ 0 w 19"/>
                <a:gd name="T21" fmla="*/ 12 h 13"/>
                <a:gd name="T22" fmla="*/ 3 w 19"/>
                <a:gd name="T23" fmla="*/ 10 h 13"/>
                <a:gd name="T24" fmla="*/ 6 w 19"/>
                <a:gd name="T25" fmla="*/ 7 h 13"/>
                <a:gd name="T26" fmla="*/ 3 w 19"/>
                <a:gd name="T27" fmla="*/ 9 h 13"/>
                <a:gd name="T28" fmla="*/ 6 w 19"/>
                <a:gd name="T29" fmla="*/ 7 h 13"/>
                <a:gd name="T30" fmla="*/ 3 w 19"/>
                <a:gd name="T31" fmla="*/ 6 h 13"/>
                <a:gd name="T32" fmla="*/ 9 w 19"/>
                <a:gd name="T33" fmla="*/ 4 h 13"/>
                <a:gd name="T34" fmla="*/ 5 w 19"/>
                <a:gd name="T35" fmla="*/ 4 h 13"/>
                <a:gd name="T36" fmla="*/ 9 w 19"/>
                <a:gd name="T37" fmla="*/ 3 h 13"/>
                <a:gd name="T38" fmla="*/ 11 w 19"/>
                <a:gd name="T39" fmla="*/ 3 h 13"/>
                <a:gd name="T40" fmla="*/ 8 w 19"/>
                <a:gd name="T41" fmla="*/ 1 h 13"/>
                <a:gd name="T42" fmla="*/ 3 w 19"/>
                <a:gd name="T43" fmla="*/ 3 h 13"/>
                <a:gd name="T44" fmla="*/ 7 w 19"/>
                <a:gd name="T45" fmla="*/ 1 h 13"/>
                <a:gd name="T46" fmla="*/ 10 w 19"/>
                <a:gd name="T47" fmla="*/ 0 h 13"/>
                <a:gd name="T48" fmla="*/ 14 w 19"/>
                <a:gd name="T49" fmla="*/ 0 h 13"/>
                <a:gd name="T50" fmla="*/ 16 w 19"/>
                <a:gd name="T51" fmla="*/ 1 h 13"/>
                <a:gd name="T52" fmla="*/ 18 w 19"/>
                <a:gd name="T53" fmla="*/ 2 h 13"/>
                <a:gd name="T54" fmla="*/ 15 w 19"/>
                <a:gd name="T55" fmla="*/ 3 h 13"/>
                <a:gd name="T56" fmla="*/ 15 w 19"/>
                <a:gd name="T57" fmla="*/ 3 h 1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9"/>
                <a:gd name="T88" fmla="*/ 0 h 13"/>
                <a:gd name="T89" fmla="*/ 19 w 19"/>
                <a:gd name="T90" fmla="*/ 13 h 1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9" h="13">
                  <a:moveTo>
                    <a:pt x="15" y="3"/>
                  </a:moveTo>
                  <a:lnTo>
                    <a:pt x="14" y="1"/>
                  </a:lnTo>
                  <a:lnTo>
                    <a:pt x="13" y="1"/>
                  </a:lnTo>
                  <a:lnTo>
                    <a:pt x="14" y="3"/>
                  </a:lnTo>
                  <a:lnTo>
                    <a:pt x="11" y="3"/>
                  </a:lnTo>
                  <a:lnTo>
                    <a:pt x="12" y="5"/>
                  </a:lnTo>
                  <a:lnTo>
                    <a:pt x="5" y="6"/>
                  </a:lnTo>
                  <a:lnTo>
                    <a:pt x="8" y="7"/>
                  </a:lnTo>
                  <a:lnTo>
                    <a:pt x="7" y="9"/>
                  </a:lnTo>
                  <a:lnTo>
                    <a:pt x="3" y="12"/>
                  </a:lnTo>
                  <a:lnTo>
                    <a:pt x="0" y="12"/>
                  </a:lnTo>
                  <a:lnTo>
                    <a:pt x="3" y="10"/>
                  </a:lnTo>
                  <a:lnTo>
                    <a:pt x="6" y="7"/>
                  </a:lnTo>
                  <a:lnTo>
                    <a:pt x="3" y="9"/>
                  </a:lnTo>
                  <a:lnTo>
                    <a:pt x="6" y="7"/>
                  </a:lnTo>
                  <a:lnTo>
                    <a:pt x="3" y="6"/>
                  </a:lnTo>
                  <a:lnTo>
                    <a:pt x="9" y="4"/>
                  </a:lnTo>
                  <a:lnTo>
                    <a:pt x="5" y="4"/>
                  </a:lnTo>
                  <a:lnTo>
                    <a:pt x="9" y="3"/>
                  </a:lnTo>
                  <a:lnTo>
                    <a:pt x="11" y="3"/>
                  </a:lnTo>
                  <a:lnTo>
                    <a:pt x="8" y="1"/>
                  </a:lnTo>
                  <a:lnTo>
                    <a:pt x="3" y="3"/>
                  </a:lnTo>
                  <a:lnTo>
                    <a:pt x="7" y="1"/>
                  </a:lnTo>
                  <a:lnTo>
                    <a:pt x="10" y="0"/>
                  </a:lnTo>
                  <a:lnTo>
                    <a:pt x="14" y="0"/>
                  </a:lnTo>
                  <a:lnTo>
                    <a:pt x="16" y="1"/>
                  </a:lnTo>
                  <a:lnTo>
                    <a:pt x="18" y="2"/>
                  </a:lnTo>
                  <a:lnTo>
                    <a:pt x="15" y="3"/>
                  </a:lnTo>
                </a:path>
              </a:pathLst>
            </a:custGeom>
            <a:solidFill>
              <a:srgbClr val="404040"/>
            </a:solidFill>
            <a:ln w="9525">
              <a:noFill/>
              <a:round/>
              <a:headEnd type="none" w="med" len="med"/>
              <a:tailEnd type="none" w="med" len="med"/>
            </a:ln>
          </p:spPr>
          <p:txBody>
            <a:bodyPr/>
            <a:lstStyle/>
            <a:p>
              <a:endParaRPr lang="en-US"/>
            </a:p>
          </p:txBody>
        </p:sp>
        <p:sp>
          <p:nvSpPr>
            <p:cNvPr id="2100" name="Freeform 46"/>
            <p:cNvSpPr>
              <a:spLocks/>
            </p:cNvSpPr>
            <p:nvPr/>
          </p:nvSpPr>
          <p:spPr bwMode="auto">
            <a:xfrm>
              <a:off x="518" y="2174"/>
              <a:ext cx="9" cy="20"/>
            </a:xfrm>
            <a:custGeom>
              <a:avLst/>
              <a:gdLst>
                <a:gd name="T0" fmla="*/ 5 w 9"/>
                <a:gd name="T1" fmla="*/ 0 h 20"/>
                <a:gd name="T2" fmla="*/ 4 w 9"/>
                <a:gd name="T3" fmla="*/ 3 h 20"/>
                <a:gd name="T4" fmla="*/ 5 w 9"/>
                <a:gd name="T5" fmla="*/ 3 h 20"/>
                <a:gd name="T6" fmla="*/ 4 w 9"/>
                <a:gd name="T7" fmla="*/ 5 h 20"/>
                <a:gd name="T8" fmla="*/ 6 w 9"/>
                <a:gd name="T9" fmla="*/ 5 h 20"/>
                <a:gd name="T10" fmla="*/ 2 w 9"/>
                <a:gd name="T11" fmla="*/ 8 h 20"/>
                <a:gd name="T12" fmla="*/ 8 w 9"/>
                <a:gd name="T13" fmla="*/ 5 h 20"/>
                <a:gd name="T14" fmla="*/ 5 w 9"/>
                <a:gd name="T15" fmla="*/ 8 h 20"/>
                <a:gd name="T16" fmla="*/ 4 w 9"/>
                <a:gd name="T17" fmla="*/ 15 h 20"/>
                <a:gd name="T18" fmla="*/ 2 w 9"/>
                <a:gd name="T19" fmla="*/ 16 h 20"/>
                <a:gd name="T20" fmla="*/ 2 w 9"/>
                <a:gd name="T21" fmla="*/ 19 h 20"/>
                <a:gd name="T22" fmla="*/ 0 w 9"/>
                <a:gd name="T23" fmla="*/ 15 h 20"/>
                <a:gd name="T24" fmla="*/ 0 w 9"/>
                <a:gd name="T25" fmla="*/ 8 h 20"/>
                <a:gd name="T26" fmla="*/ 2 w 9"/>
                <a:gd name="T27" fmla="*/ 4 h 20"/>
                <a:gd name="T28" fmla="*/ 4 w 9"/>
                <a:gd name="T29" fmla="*/ 0 h 20"/>
                <a:gd name="T30" fmla="*/ 5 w 9"/>
                <a:gd name="T31" fmla="*/ 0 h 20"/>
                <a:gd name="T32" fmla="*/ 5 w 9"/>
                <a:gd name="T33" fmla="*/ 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
                <a:gd name="T52" fmla="*/ 0 h 20"/>
                <a:gd name="T53" fmla="*/ 9 w 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 h="20">
                  <a:moveTo>
                    <a:pt x="5" y="0"/>
                  </a:moveTo>
                  <a:lnTo>
                    <a:pt x="4" y="3"/>
                  </a:lnTo>
                  <a:lnTo>
                    <a:pt x="5" y="3"/>
                  </a:lnTo>
                  <a:lnTo>
                    <a:pt x="4" y="5"/>
                  </a:lnTo>
                  <a:lnTo>
                    <a:pt x="6" y="5"/>
                  </a:lnTo>
                  <a:lnTo>
                    <a:pt x="2" y="8"/>
                  </a:lnTo>
                  <a:lnTo>
                    <a:pt x="8" y="5"/>
                  </a:lnTo>
                  <a:lnTo>
                    <a:pt x="5" y="8"/>
                  </a:lnTo>
                  <a:lnTo>
                    <a:pt x="4" y="15"/>
                  </a:lnTo>
                  <a:lnTo>
                    <a:pt x="2" y="16"/>
                  </a:lnTo>
                  <a:lnTo>
                    <a:pt x="2" y="19"/>
                  </a:lnTo>
                  <a:lnTo>
                    <a:pt x="0" y="15"/>
                  </a:lnTo>
                  <a:lnTo>
                    <a:pt x="0" y="8"/>
                  </a:lnTo>
                  <a:lnTo>
                    <a:pt x="2" y="4"/>
                  </a:lnTo>
                  <a:lnTo>
                    <a:pt x="4" y="0"/>
                  </a:lnTo>
                  <a:lnTo>
                    <a:pt x="5" y="0"/>
                  </a:lnTo>
                </a:path>
              </a:pathLst>
            </a:custGeom>
            <a:solidFill>
              <a:srgbClr val="404040"/>
            </a:solidFill>
            <a:ln w="9525">
              <a:noFill/>
              <a:round/>
              <a:headEnd type="none" w="med" len="med"/>
              <a:tailEnd type="none" w="med" len="med"/>
            </a:ln>
          </p:spPr>
          <p:txBody>
            <a:bodyPr/>
            <a:lstStyle/>
            <a:p>
              <a:endParaRPr lang="en-US"/>
            </a:p>
          </p:txBody>
        </p:sp>
        <p:sp>
          <p:nvSpPr>
            <p:cNvPr id="2101" name="Freeform 47"/>
            <p:cNvSpPr>
              <a:spLocks/>
            </p:cNvSpPr>
            <p:nvPr/>
          </p:nvSpPr>
          <p:spPr bwMode="auto">
            <a:xfrm>
              <a:off x="522" y="2201"/>
              <a:ext cx="33" cy="31"/>
            </a:xfrm>
            <a:custGeom>
              <a:avLst/>
              <a:gdLst>
                <a:gd name="T0" fmla="*/ 0 w 33"/>
                <a:gd name="T1" fmla="*/ 1 h 31"/>
                <a:gd name="T2" fmla="*/ 1 w 33"/>
                <a:gd name="T3" fmla="*/ 9 h 31"/>
                <a:gd name="T4" fmla="*/ 27 w 33"/>
                <a:gd name="T5" fmla="*/ 7 h 31"/>
                <a:gd name="T6" fmla="*/ 32 w 33"/>
                <a:gd name="T7" fmla="*/ 15 h 31"/>
                <a:gd name="T8" fmla="*/ 11 w 33"/>
                <a:gd name="T9" fmla="*/ 30 h 31"/>
                <a:gd name="T10" fmla="*/ 8 w 33"/>
                <a:gd name="T11" fmla="*/ 26 h 31"/>
                <a:gd name="T12" fmla="*/ 6 w 33"/>
                <a:gd name="T13" fmla="*/ 23 h 31"/>
                <a:gd name="T14" fmla="*/ 3 w 33"/>
                <a:gd name="T15" fmla="*/ 19 h 31"/>
                <a:gd name="T16" fmla="*/ 1 w 33"/>
                <a:gd name="T17" fmla="*/ 15 h 31"/>
                <a:gd name="T18" fmla="*/ 0 w 33"/>
                <a:gd name="T19" fmla="*/ 12 h 31"/>
                <a:gd name="T20" fmla="*/ 0 w 33"/>
                <a:gd name="T21" fmla="*/ 6 h 31"/>
                <a:gd name="T22" fmla="*/ 0 w 33"/>
                <a:gd name="T23" fmla="*/ 0 h 31"/>
                <a:gd name="T24" fmla="*/ 0 w 33"/>
                <a:gd name="T25" fmla="*/ 1 h 31"/>
                <a:gd name="T26" fmla="*/ 0 w 33"/>
                <a:gd name="T27" fmla="*/ 1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
                <a:gd name="T43" fmla="*/ 0 h 31"/>
                <a:gd name="T44" fmla="*/ 33 w 33"/>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 h="31">
                  <a:moveTo>
                    <a:pt x="0" y="1"/>
                  </a:moveTo>
                  <a:lnTo>
                    <a:pt x="1" y="9"/>
                  </a:lnTo>
                  <a:lnTo>
                    <a:pt x="27" y="7"/>
                  </a:lnTo>
                  <a:lnTo>
                    <a:pt x="32" y="15"/>
                  </a:lnTo>
                  <a:lnTo>
                    <a:pt x="11" y="30"/>
                  </a:lnTo>
                  <a:lnTo>
                    <a:pt x="8" y="26"/>
                  </a:lnTo>
                  <a:lnTo>
                    <a:pt x="6" y="23"/>
                  </a:lnTo>
                  <a:lnTo>
                    <a:pt x="3" y="19"/>
                  </a:lnTo>
                  <a:lnTo>
                    <a:pt x="1" y="15"/>
                  </a:lnTo>
                  <a:lnTo>
                    <a:pt x="0" y="12"/>
                  </a:lnTo>
                  <a:lnTo>
                    <a:pt x="0" y="6"/>
                  </a:lnTo>
                  <a:lnTo>
                    <a:pt x="0" y="0"/>
                  </a:lnTo>
                  <a:lnTo>
                    <a:pt x="0" y="1"/>
                  </a:lnTo>
                </a:path>
              </a:pathLst>
            </a:custGeom>
            <a:solidFill>
              <a:srgbClr val="404040"/>
            </a:solidFill>
            <a:ln w="9525">
              <a:noFill/>
              <a:round/>
              <a:headEnd type="none" w="med" len="med"/>
              <a:tailEnd type="none" w="med" len="med"/>
            </a:ln>
          </p:spPr>
          <p:txBody>
            <a:bodyPr/>
            <a:lstStyle/>
            <a:p>
              <a:endParaRPr lang="en-US"/>
            </a:p>
          </p:txBody>
        </p:sp>
        <p:sp>
          <p:nvSpPr>
            <p:cNvPr id="2102" name="Freeform 48"/>
            <p:cNvSpPr>
              <a:spLocks/>
            </p:cNvSpPr>
            <p:nvPr/>
          </p:nvSpPr>
          <p:spPr bwMode="auto">
            <a:xfrm>
              <a:off x="549" y="2207"/>
              <a:ext cx="37" cy="31"/>
            </a:xfrm>
            <a:custGeom>
              <a:avLst/>
              <a:gdLst>
                <a:gd name="T0" fmla="*/ 3 w 37"/>
                <a:gd name="T1" fmla="*/ 3 h 31"/>
                <a:gd name="T2" fmla="*/ 3 w 37"/>
                <a:gd name="T3" fmla="*/ 8 h 31"/>
                <a:gd name="T4" fmla="*/ 0 w 37"/>
                <a:gd name="T5" fmla="*/ 15 h 31"/>
                <a:gd name="T6" fmla="*/ 4 w 37"/>
                <a:gd name="T7" fmla="*/ 9 h 31"/>
                <a:gd name="T8" fmla="*/ 9 w 37"/>
                <a:gd name="T9" fmla="*/ 14 h 31"/>
                <a:gd name="T10" fmla="*/ 29 w 37"/>
                <a:gd name="T11" fmla="*/ 21 h 31"/>
                <a:gd name="T12" fmla="*/ 36 w 37"/>
                <a:gd name="T13" fmla="*/ 30 h 31"/>
                <a:gd name="T14" fmla="*/ 36 w 37"/>
                <a:gd name="T15" fmla="*/ 29 h 31"/>
                <a:gd name="T16" fmla="*/ 30 w 37"/>
                <a:gd name="T17" fmla="*/ 20 h 31"/>
                <a:gd name="T18" fmla="*/ 9 w 37"/>
                <a:gd name="T19" fmla="*/ 12 h 31"/>
                <a:gd name="T20" fmla="*/ 4 w 37"/>
                <a:gd name="T21" fmla="*/ 6 h 31"/>
                <a:gd name="T22" fmla="*/ 6 w 37"/>
                <a:gd name="T23" fmla="*/ 2 h 31"/>
                <a:gd name="T24" fmla="*/ 4 w 37"/>
                <a:gd name="T25" fmla="*/ 0 h 31"/>
                <a:gd name="T26" fmla="*/ 3 w 37"/>
                <a:gd name="T27" fmla="*/ 3 h 31"/>
                <a:gd name="T28" fmla="*/ 3 w 37"/>
                <a:gd name="T29" fmla="*/ 3 h 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
                <a:gd name="T46" fmla="*/ 0 h 31"/>
                <a:gd name="T47" fmla="*/ 37 w 37"/>
                <a:gd name="T48" fmla="*/ 31 h 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 h="31">
                  <a:moveTo>
                    <a:pt x="3" y="3"/>
                  </a:moveTo>
                  <a:lnTo>
                    <a:pt x="3" y="8"/>
                  </a:lnTo>
                  <a:lnTo>
                    <a:pt x="0" y="15"/>
                  </a:lnTo>
                  <a:lnTo>
                    <a:pt x="4" y="9"/>
                  </a:lnTo>
                  <a:lnTo>
                    <a:pt x="9" y="14"/>
                  </a:lnTo>
                  <a:lnTo>
                    <a:pt x="29" y="21"/>
                  </a:lnTo>
                  <a:lnTo>
                    <a:pt x="36" y="30"/>
                  </a:lnTo>
                  <a:lnTo>
                    <a:pt x="36" y="29"/>
                  </a:lnTo>
                  <a:lnTo>
                    <a:pt x="30" y="20"/>
                  </a:lnTo>
                  <a:lnTo>
                    <a:pt x="9" y="12"/>
                  </a:lnTo>
                  <a:lnTo>
                    <a:pt x="4" y="6"/>
                  </a:lnTo>
                  <a:lnTo>
                    <a:pt x="6" y="2"/>
                  </a:lnTo>
                  <a:lnTo>
                    <a:pt x="4" y="0"/>
                  </a:lnTo>
                  <a:lnTo>
                    <a:pt x="3" y="3"/>
                  </a:lnTo>
                </a:path>
              </a:pathLst>
            </a:custGeom>
            <a:solidFill>
              <a:srgbClr val="404040"/>
            </a:solidFill>
            <a:ln w="9525">
              <a:noFill/>
              <a:round/>
              <a:headEnd type="none" w="med" len="med"/>
              <a:tailEnd type="none" w="med" len="med"/>
            </a:ln>
          </p:spPr>
          <p:txBody>
            <a:bodyPr/>
            <a:lstStyle/>
            <a:p>
              <a:endParaRPr lang="en-US"/>
            </a:p>
          </p:txBody>
        </p:sp>
        <p:sp>
          <p:nvSpPr>
            <p:cNvPr id="2103" name="Freeform 49"/>
            <p:cNvSpPr>
              <a:spLocks/>
            </p:cNvSpPr>
            <p:nvPr/>
          </p:nvSpPr>
          <p:spPr bwMode="auto">
            <a:xfrm>
              <a:off x="701" y="2239"/>
              <a:ext cx="54" cy="69"/>
            </a:xfrm>
            <a:custGeom>
              <a:avLst/>
              <a:gdLst>
                <a:gd name="T0" fmla="*/ 0 w 54"/>
                <a:gd name="T1" fmla="*/ 0 h 69"/>
                <a:gd name="T2" fmla="*/ 20 w 54"/>
                <a:gd name="T3" fmla="*/ 8 h 69"/>
                <a:gd name="T4" fmla="*/ 27 w 54"/>
                <a:gd name="T5" fmla="*/ 11 h 69"/>
                <a:gd name="T6" fmla="*/ 35 w 54"/>
                <a:gd name="T7" fmla="*/ 22 h 69"/>
                <a:gd name="T8" fmla="*/ 37 w 54"/>
                <a:gd name="T9" fmla="*/ 40 h 69"/>
                <a:gd name="T10" fmla="*/ 39 w 54"/>
                <a:gd name="T11" fmla="*/ 40 h 69"/>
                <a:gd name="T12" fmla="*/ 40 w 54"/>
                <a:gd name="T13" fmla="*/ 60 h 69"/>
                <a:gd name="T14" fmla="*/ 49 w 54"/>
                <a:gd name="T15" fmla="*/ 64 h 69"/>
                <a:gd name="T16" fmla="*/ 51 w 54"/>
                <a:gd name="T17" fmla="*/ 68 h 69"/>
                <a:gd name="T18" fmla="*/ 53 w 54"/>
                <a:gd name="T19" fmla="*/ 65 h 69"/>
                <a:gd name="T20" fmla="*/ 49 w 54"/>
                <a:gd name="T21" fmla="*/ 60 h 69"/>
                <a:gd name="T22" fmla="*/ 45 w 54"/>
                <a:gd name="T23" fmla="*/ 43 h 69"/>
                <a:gd name="T24" fmla="*/ 40 w 54"/>
                <a:gd name="T25" fmla="*/ 40 h 69"/>
                <a:gd name="T26" fmla="*/ 36 w 54"/>
                <a:gd name="T27" fmla="*/ 22 h 69"/>
                <a:gd name="T28" fmla="*/ 31 w 54"/>
                <a:gd name="T29" fmla="*/ 13 h 69"/>
                <a:gd name="T30" fmla="*/ 27 w 54"/>
                <a:gd name="T31" fmla="*/ 10 h 69"/>
                <a:gd name="T32" fmla="*/ 10 w 54"/>
                <a:gd name="T33" fmla="*/ 3 h 69"/>
                <a:gd name="T34" fmla="*/ 0 w 54"/>
                <a:gd name="T35" fmla="*/ 0 h 69"/>
                <a:gd name="T36" fmla="*/ 0 w 54"/>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69"/>
                <a:gd name="T59" fmla="*/ 54 w 54"/>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69">
                  <a:moveTo>
                    <a:pt x="0" y="0"/>
                  </a:moveTo>
                  <a:lnTo>
                    <a:pt x="20" y="8"/>
                  </a:lnTo>
                  <a:lnTo>
                    <a:pt x="27" y="11"/>
                  </a:lnTo>
                  <a:lnTo>
                    <a:pt x="35" y="22"/>
                  </a:lnTo>
                  <a:lnTo>
                    <a:pt x="37" y="40"/>
                  </a:lnTo>
                  <a:lnTo>
                    <a:pt x="39" y="40"/>
                  </a:lnTo>
                  <a:lnTo>
                    <a:pt x="40" y="60"/>
                  </a:lnTo>
                  <a:lnTo>
                    <a:pt x="49" y="64"/>
                  </a:lnTo>
                  <a:lnTo>
                    <a:pt x="51" y="68"/>
                  </a:lnTo>
                  <a:lnTo>
                    <a:pt x="53" y="65"/>
                  </a:lnTo>
                  <a:lnTo>
                    <a:pt x="49" y="60"/>
                  </a:lnTo>
                  <a:lnTo>
                    <a:pt x="45" y="43"/>
                  </a:lnTo>
                  <a:lnTo>
                    <a:pt x="40" y="40"/>
                  </a:lnTo>
                  <a:lnTo>
                    <a:pt x="36" y="22"/>
                  </a:lnTo>
                  <a:lnTo>
                    <a:pt x="31" y="13"/>
                  </a:lnTo>
                  <a:lnTo>
                    <a:pt x="27" y="10"/>
                  </a:lnTo>
                  <a:lnTo>
                    <a:pt x="10" y="3"/>
                  </a:lnTo>
                  <a:lnTo>
                    <a:pt x="0" y="0"/>
                  </a:lnTo>
                </a:path>
              </a:pathLst>
            </a:custGeom>
            <a:solidFill>
              <a:srgbClr val="404040"/>
            </a:solidFill>
            <a:ln w="9525">
              <a:noFill/>
              <a:round/>
              <a:headEnd type="none" w="med" len="med"/>
              <a:tailEnd type="none" w="med" len="med"/>
            </a:ln>
          </p:spPr>
          <p:txBody>
            <a:bodyPr/>
            <a:lstStyle/>
            <a:p>
              <a:endParaRPr lang="en-US"/>
            </a:p>
          </p:txBody>
        </p:sp>
        <p:sp>
          <p:nvSpPr>
            <p:cNvPr id="2104" name="Freeform 50"/>
            <p:cNvSpPr>
              <a:spLocks/>
            </p:cNvSpPr>
            <p:nvPr/>
          </p:nvSpPr>
          <p:spPr bwMode="auto">
            <a:xfrm>
              <a:off x="735" y="2308"/>
              <a:ext cx="20" cy="49"/>
            </a:xfrm>
            <a:custGeom>
              <a:avLst/>
              <a:gdLst>
                <a:gd name="T0" fmla="*/ 17 w 20"/>
                <a:gd name="T1" fmla="*/ 0 h 49"/>
                <a:gd name="T2" fmla="*/ 15 w 20"/>
                <a:gd name="T3" fmla="*/ 8 h 49"/>
                <a:gd name="T4" fmla="*/ 15 w 20"/>
                <a:gd name="T5" fmla="*/ 15 h 49"/>
                <a:gd name="T6" fmla="*/ 0 w 20"/>
                <a:gd name="T7" fmla="*/ 48 h 49"/>
                <a:gd name="T8" fmla="*/ 19 w 20"/>
                <a:gd name="T9" fmla="*/ 10 h 49"/>
                <a:gd name="T10" fmla="*/ 18 w 20"/>
                <a:gd name="T11" fmla="*/ 2 h 49"/>
                <a:gd name="T12" fmla="*/ 17 w 20"/>
                <a:gd name="T13" fmla="*/ 0 h 49"/>
                <a:gd name="T14" fmla="*/ 17 w 20"/>
                <a:gd name="T15" fmla="*/ 0 h 49"/>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49"/>
                <a:gd name="T26" fmla="*/ 20 w 20"/>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49">
                  <a:moveTo>
                    <a:pt x="17" y="0"/>
                  </a:moveTo>
                  <a:lnTo>
                    <a:pt x="15" y="8"/>
                  </a:lnTo>
                  <a:lnTo>
                    <a:pt x="15" y="15"/>
                  </a:lnTo>
                  <a:lnTo>
                    <a:pt x="0" y="48"/>
                  </a:lnTo>
                  <a:lnTo>
                    <a:pt x="19" y="10"/>
                  </a:lnTo>
                  <a:lnTo>
                    <a:pt x="18" y="2"/>
                  </a:lnTo>
                  <a:lnTo>
                    <a:pt x="17" y="0"/>
                  </a:lnTo>
                </a:path>
              </a:pathLst>
            </a:custGeom>
            <a:solidFill>
              <a:srgbClr val="404040"/>
            </a:solidFill>
            <a:ln w="9525">
              <a:noFill/>
              <a:round/>
              <a:headEnd type="none" w="med" len="med"/>
              <a:tailEnd type="none" w="med" len="med"/>
            </a:ln>
          </p:spPr>
          <p:txBody>
            <a:bodyPr/>
            <a:lstStyle/>
            <a:p>
              <a:endParaRPr lang="en-US"/>
            </a:p>
          </p:txBody>
        </p:sp>
        <p:sp>
          <p:nvSpPr>
            <p:cNvPr id="2105" name="Freeform 51"/>
            <p:cNvSpPr>
              <a:spLocks/>
            </p:cNvSpPr>
            <p:nvPr/>
          </p:nvSpPr>
          <p:spPr bwMode="auto">
            <a:xfrm>
              <a:off x="633" y="2240"/>
              <a:ext cx="28" cy="12"/>
            </a:xfrm>
            <a:custGeom>
              <a:avLst/>
              <a:gdLst>
                <a:gd name="T0" fmla="*/ 27 w 28"/>
                <a:gd name="T1" fmla="*/ 0 h 12"/>
                <a:gd name="T2" fmla="*/ 18 w 28"/>
                <a:gd name="T3" fmla="*/ 5 h 12"/>
                <a:gd name="T4" fmla="*/ 16 w 28"/>
                <a:gd name="T5" fmla="*/ 5 h 12"/>
                <a:gd name="T6" fmla="*/ 0 w 28"/>
                <a:gd name="T7" fmla="*/ 11 h 12"/>
                <a:gd name="T8" fmla="*/ 14 w 28"/>
                <a:gd name="T9" fmla="*/ 3 h 12"/>
                <a:gd name="T10" fmla="*/ 20 w 28"/>
                <a:gd name="T11" fmla="*/ 2 h 12"/>
                <a:gd name="T12" fmla="*/ 25 w 28"/>
                <a:gd name="T13" fmla="*/ 0 h 12"/>
                <a:gd name="T14" fmla="*/ 27 w 28"/>
                <a:gd name="T15" fmla="*/ 0 h 12"/>
                <a:gd name="T16" fmla="*/ 27 w 28"/>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
                <a:gd name="T28" fmla="*/ 0 h 12"/>
                <a:gd name="T29" fmla="*/ 28 w 28"/>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 h="12">
                  <a:moveTo>
                    <a:pt x="27" y="0"/>
                  </a:moveTo>
                  <a:lnTo>
                    <a:pt x="18" y="5"/>
                  </a:lnTo>
                  <a:lnTo>
                    <a:pt x="16" y="5"/>
                  </a:lnTo>
                  <a:lnTo>
                    <a:pt x="0" y="11"/>
                  </a:lnTo>
                  <a:lnTo>
                    <a:pt x="14" y="3"/>
                  </a:lnTo>
                  <a:lnTo>
                    <a:pt x="20" y="2"/>
                  </a:lnTo>
                  <a:lnTo>
                    <a:pt x="25" y="0"/>
                  </a:lnTo>
                  <a:lnTo>
                    <a:pt x="27" y="0"/>
                  </a:lnTo>
                </a:path>
              </a:pathLst>
            </a:custGeom>
            <a:solidFill>
              <a:srgbClr val="404040"/>
            </a:solidFill>
            <a:ln w="9525">
              <a:noFill/>
              <a:round/>
              <a:headEnd type="none" w="med" len="med"/>
              <a:tailEnd type="none" w="med" len="med"/>
            </a:ln>
          </p:spPr>
          <p:txBody>
            <a:bodyPr/>
            <a:lstStyle/>
            <a:p>
              <a:endParaRPr lang="en-US"/>
            </a:p>
          </p:txBody>
        </p:sp>
        <p:sp>
          <p:nvSpPr>
            <p:cNvPr id="2106" name="Freeform 52"/>
            <p:cNvSpPr>
              <a:spLocks/>
            </p:cNvSpPr>
            <p:nvPr/>
          </p:nvSpPr>
          <p:spPr bwMode="auto">
            <a:xfrm>
              <a:off x="659" y="2177"/>
              <a:ext cx="36" cy="57"/>
            </a:xfrm>
            <a:custGeom>
              <a:avLst/>
              <a:gdLst>
                <a:gd name="T0" fmla="*/ 9 w 36"/>
                <a:gd name="T1" fmla="*/ 1 h 57"/>
                <a:gd name="T2" fmla="*/ 0 w 36"/>
                <a:gd name="T3" fmla="*/ 2 h 57"/>
                <a:gd name="T4" fmla="*/ 18 w 36"/>
                <a:gd name="T5" fmla="*/ 44 h 57"/>
                <a:gd name="T6" fmla="*/ 28 w 36"/>
                <a:gd name="T7" fmla="*/ 51 h 57"/>
                <a:gd name="T8" fmla="*/ 29 w 36"/>
                <a:gd name="T9" fmla="*/ 56 h 57"/>
                <a:gd name="T10" fmla="*/ 29 w 36"/>
                <a:gd name="T11" fmla="*/ 50 h 57"/>
                <a:gd name="T12" fmla="*/ 30 w 36"/>
                <a:gd name="T13" fmla="*/ 42 h 57"/>
                <a:gd name="T14" fmla="*/ 33 w 36"/>
                <a:gd name="T15" fmla="*/ 39 h 57"/>
                <a:gd name="T16" fmla="*/ 34 w 36"/>
                <a:gd name="T17" fmla="*/ 33 h 57"/>
                <a:gd name="T18" fmla="*/ 34 w 36"/>
                <a:gd name="T19" fmla="*/ 28 h 57"/>
                <a:gd name="T20" fmla="*/ 35 w 36"/>
                <a:gd name="T21" fmla="*/ 26 h 57"/>
                <a:gd name="T22" fmla="*/ 34 w 36"/>
                <a:gd name="T23" fmla="*/ 22 h 57"/>
                <a:gd name="T24" fmla="*/ 32 w 36"/>
                <a:gd name="T25" fmla="*/ 17 h 57"/>
                <a:gd name="T26" fmla="*/ 30 w 36"/>
                <a:gd name="T27" fmla="*/ 13 h 57"/>
                <a:gd name="T28" fmla="*/ 25 w 36"/>
                <a:gd name="T29" fmla="*/ 10 h 57"/>
                <a:gd name="T30" fmla="*/ 22 w 36"/>
                <a:gd name="T31" fmla="*/ 6 h 57"/>
                <a:gd name="T32" fmla="*/ 17 w 36"/>
                <a:gd name="T33" fmla="*/ 2 h 57"/>
                <a:gd name="T34" fmla="*/ 14 w 36"/>
                <a:gd name="T35" fmla="*/ 1 h 57"/>
                <a:gd name="T36" fmla="*/ 11 w 36"/>
                <a:gd name="T37" fmla="*/ 0 h 57"/>
                <a:gd name="T38" fmla="*/ 9 w 36"/>
                <a:gd name="T39" fmla="*/ 1 h 57"/>
                <a:gd name="T40" fmla="*/ 9 w 36"/>
                <a:gd name="T41" fmla="*/ 1 h 5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6"/>
                <a:gd name="T64" fmla="*/ 0 h 57"/>
                <a:gd name="T65" fmla="*/ 36 w 36"/>
                <a:gd name="T66" fmla="*/ 57 h 5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6" h="57">
                  <a:moveTo>
                    <a:pt x="9" y="1"/>
                  </a:moveTo>
                  <a:lnTo>
                    <a:pt x="0" y="2"/>
                  </a:lnTo>
                  <a:lnTo>
                    <a:pt x="18" y="44"/>
                  </a:lnTo>
                  <a:lnTo>
                    <a:pt x="28" y="51"/>
                  </a:lnTo>
                  <a:lnTo>
                    <a:pt x="29" y="56"/>
                  </a:lnTo>
                  <a:lnTo>
                    <a:pt x="29" y="50"/>
                  </a:lnTo>
                  <a:lnTo>
                    <a:pt x="30" y="42"/>
                  </a:lnTo>
                  <a:lnTo>
                    <a:pt x="33" y="39"/>
                  </a:lnTo>
                  <a:lnTo>
                    <a:pt x="34" y="33"/>
                  </a:lnTo>
                  <a:lnTo>
                    <a:pt x="34" y="28"/>
                  </a:lnTo>
                  <a:lnTo>
                    <a:pt x="35" y="26"/>
                  </a:lnTo>
                  <a:lnTo>
                    <a:pt x="34" y="22"/>
                  </a:lnTo>
                  <a:lnTo>
                    <a:pt x="32" y="17"/>
                  </a:lnTo>
                  <a:lnTo>
                    <a:pt x="30" y="13"/>
                  </a:lnTo>
                  <a:lnTo>
                    <a:pt x="25" y="10"/>
                  </a:lnTo>
                  <a:lnTo>
                    <a:pt x="22" y="6"/>
                  </a:lnTo>
                  <a:lnTo>
                    <a:pt x="17" y="2"/>
                  </a:lnTo>
                  <a:lnTo>
                    <a:pt x="14" y="1"/>
                  </a:lnTo>
                  <a:lnTo>
                    <a:pt x="11" y="0"/>
                  </a:lnTo>
                  <a:lnTo>
                    <a:pt x="9" y="1"/>
                  </a:lnTo>
                </a:path>
              </a:pathLst>
            </a:custGeom>
            <a:solidFill>
              <a:srgbClr val="404040"/>
            </a:solidFill>
            <a:ln w="9525">
              <a:noFill/>
              <a:round/>
              <a:headEnd type="none" w="med" len="med"/>
              <a:tailEnd type="none" w="med" len="med"/>
            </a:ln>
          </p:spPr>
          <p:txBody>
            <a:bodyPr/>
            <a:lstStyle/>
            <a:p>
              <a:endParaRPr lang="en-US"/>
            </a:p>
          </p:txBody>
        </p:sp>
        <p:sp>
          <p:nvSpPr>
            <p:cNvPr id="2107" name="Freeform 53"/>
            <p:cNvSpPr>
              <a:spLocks/>
            </p:cNvSpPr>
            <p:nvPr/>
          </p:nvSpPr>
          <p:spPr bwMode="auto">
            <a:xfrm>
              <a:off x="649" y="2177"/>
              <a:ext cx="26" cy="64"/>
            </a:xfrm>
            <a:custGeom>
              <a:avLst/>
              <a:gdLst>
                <a:gd name="T0" fmla="*/ 25 w 26"/>
                <a:gd name="T1" fmla="*/ 60 h 64"/>
                <a:gd name="T2" fmla="*/ 20 w 26"/>
                <a:gd name="T3" fmla="*/ 63 h 64"/>
                <a:gd name="T4" fmla="*/ 14 w 26"/>
                <a:gd name="T5" fmla="*/ 61 h 64"/>
                <a:gd name="T6" fmla="*/ 12 w 26"/>
                <a:gd name="T7" fmla="*/ 57 h 64"/>
                <a:gd name="T8" fmla="*/ 10 w 26"/>
                <a:gd name="T9" fmla="*/ 54 h 64"/>
                <a:gd name="T10" fmla="*/ 6 w 26"/>
                <a:gd name="T11" fmla="*/ 49 h 64"/>
                <a:gd name="T12" fmla="*/ 5 w 26"/>
                <a:gd name="T13" fmla="*/ 41 h 64"/>
                <a:gd name="T14" fmla="*/ 3 w 26"/>
                <a:gd name="T15" fmla="*/ 34 h 64"/>
                <a:gd name="T16" fmla="*/ 2 w 26"/>
                <a:gd name="T17" fmla="*/ 32 h 64"/>
                <a:gd name="T18" fmla="*/ 1 w 26"/>
                <a:gd name="T19" fmla="*/ 25 h 64"/>
                <a:gd name="T20" fmla="*/ 0 w 26"/>
                <a:gd name="T21" fmla="*/ 22 h 64"/>
                <a:gd name="T22" fmla="*/ 2 w 26"/>
                <a:gd name="T23" fmla="*/ 16 h 64"/>
                <a:gd name="T24" fmla="*/ 2 w 26"/>
                <a:gd name="T25" fmla="*/ 10 h 64"/>
                <a:gd name="T26" fmla="*/ 5 w 26"/>
                <a:gd name="T27" fmla="*/ 6 h 64"/>
                <a:gd name="T28" fmla="*/ 8 w 26"/>
                <a:gd name="T29" fmla="*/ 5 h 64"/>
                <a:gd name="T30" fmla="*/ 9 w 26"/>
                <a:gd name="T31" fmla="*/ 2 h 64"/>
                <a:gd name="T32" fmla="*/ 15 w 26"/>
                <a:gd name="T33" fmla="*/ 2 h 64"/>
                <a:gd name="T34" fmla="*/ 17 w 26"/>
                <a:gd name="T35" fmla="*/ 0 h 64"/>
                <a:gd name="T36" fmla="*/ 23 w 26"/>
                <a:gd name="T37" fmla="*/ 2 h 64"/>
                <a:gd name="T38" fmla="*/ 25 w 26"/>
                <a:gd name="T39" fmla="*/ 60 h 64"/>
                <a:gd name="T40" fmla="*/ 25 w 26"/>
                <a:gd name="T41" fmla="*/ 60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6"/>
                <a:gd name="T64" fmla="*/ 0 h 64"/>
                <a:gd name="T65" fmla="*/ 26 w 26"/>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6" h="64">
                  <a:moveTo>
                    <a:pt x="25" y="60"/>
                  </a:moveTo>
                  <a:lnTo>
                    <a:pt x="20" y="63"/>
                  </a:lnTo>
                  <a:lnTo>
                    <a:pt x="14" y="61"/>
                  </a:lnTo>
                  <a:lnTo>
                    <a:pt x="12" y="57"/>
                  </a:lnTo>
                  <a:lnTo>
                    <a:pt x="10" y="54"/>
                  </a:lnTo>
                  <a:lnTo>
                    <a:pt x="6" y="49"/>
                  </a:lnTo>
                  <a:lnTo>
                    <a:pt x="5" y="41"/>
                  </a:lnTo>
                  <a:lnTo>
                    <a:pt x="3" y="34"/>
                  </a:lnTo>
                  <a:lnTo>
                    <a:pt x="2" y="32"/>
                  </a:lnTo>
                  <a:lnTo>
                    <a:pt x="1" y="25"/>
                  </a:lnTo>
                  <a:lnTo>
                    <a:pt x="0" y="22"/>
                  </a:lnTo>
                  <a:lnTo>
                    <a:pt x="2" y="16"/>
                  </a:lnTo>
                  <a:lnTo>
                    <a:pt x="2" y="10"/>
                  </a:lnTo>
                  <a:lnTo>
                    <a:pt x="5" y="6"/>
                  </a:lnTo>
                  <a:lnTo>
                    <a:pt x="8" y="5"/>
                  </a:lnTo>
                  <a:lnTo>
                    <a:pt x="9" y="2"/>
                  </a:lnTo>
                  <a:lnTo>
                    <a:pt x="15" y="2"/>
                  </a:lnTo>
                  <a:lnTo>
                    <a:pt x="17" y="0"/>
                  </a:lnTo>
                  <a:lnTo>
                    <a:pt x="23" y="2"/>
                  </a:lnTo>
                  <a:lnTo>
                    <a:pt x="25" y="60"/>
                  </a:lnTo>
                </a:path>
              </a:pathLst>
            </a:custGeom>
            <a:solidFill>
              <a:srgbClr val="404040"/>
            </a:solidFill>
            <a:ln w="9525">
              <a:noFill/>
              <a:round/>
              <a:headEnd type="none" w="med" len="med"/>
              <a:tailEnd type="none" w="med" len="med"/>
            </a:ln>
          </p:spPr>
          <p:txBody>
            <a:bodyPr/>
            <a:lstStyle/>
            <a:p>
              <a:endParaRPr lang="en-US"/>
            </a:p>
          </p:txBody>
        </p:sp>
        <p:sp>
          <p:nvSpPr>
            <p:cNvPr id="2108" name="Freeform 54"/>
            <p:cNvSpPr>
              <a:spLocks/>
            </p:cNvSpPr>
            <p:nvPr/>
          </p:nvSpPr>
          <p:spPr bwMode="auto">
            <a:xfrm>
              <a:off x="471" y="2240"/>
              <a:ext cx="262" cy="128"/>
            </a:xfrm>
            <a:custGeom>
              <a:avLst/>
              <a:gdLst>
                <a:gd name="T0" fmla="*/ 0 w 262"/>
                <a:gd name="T1" fmla="*/ 127 h 128"/>
                <a:gd name="T2" fmla="*/ 257 w 262"/>
                <a:gd name="T3" fmla="*/ 127 h 128"/>
                <a:gd name="T4" fmla="*/ 257 w 262"/>
                <a:gd name="T5" fmla="*/ 121 h 128"/>
                <a:gd name="T6" fmla="*/ 261 w 262"/>
                <a:gd name="T7" fmla="*/ 116 h 128"/>
                <a:gd name="T8" fmla="*/ 169 w 262"/>
                <a:gd name="T9" fmla="*/ 7 h 128"/>
                <a:gd name="T10" fmla="*/ 157 w 262"/>
                <a:gd name="T11" fmla="*/ 0 h 128"/>
                <a:gd name="T12" fmla="*/ 88 w 262"/>
                <a:gd name="T13" fmla="*/ 6 h 128"/>
                <a:gd name="T14" fmla="*/ 71 w 262"/>
                <a:gd name="T15" fmla="*/ 107 h 128"/>
                <a:gd name="T16" fmla="*/ 0 w 262"/>
                <a:gd name="T17" fmla="*/ 127 h 128"/>
                <a:gd name="T18" fmla="*/ 0 w 262"/>
                <a:gd name="T19" fmla="*/ 127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2"/>
                <a:gd name="T31" fmla="*/ 0 h 128"/>
                <a:gd name="T32" fmla="*/ 262 w 262"/>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2" h="128">
                  <a:moveTo>
                    <a:pt x="0" y="127"/>
                  </a:moveTo>
                  <a:lnTo>
                    <a:pt x="257" y="127"/>
                  </a:lnTo>
                  <a:lnTo>
                    <a:pt x="257" y="121"/>
                  </a:lnTo>
                  <a:lnTo>
                    <a:pt x="261" y="116"/>
                  </a:lnTo>
                  <a:lnTo>
                    <a:pt x="169" y="7"/>
                  </a:lnTo>
                  <a:lnTo>
                    <a:pt x="157" y="0"/>
                  </a:lnTo>
                  <a:lnTo>
                    <a:pt x="88" y="6"/>
                  </a:lnTo>
                  <a:lnTo>
                    <a:pt x="71" y="107"/>
                  </a:lnTo>
                  <a:lnTo>
                    <a:pt x="0" y="127"/>
                  </a:lnTo>
                </a:path>
              </a:pathLst>
            </a:custGeom>
            <a:solidFill>
              <a:srgbClr val="404040"/>
            </a:solidFill>
            <a:ln w="9525">
              <a:noFill/>
              <a:round/>
              <a:headEnd type="none" w="med" len="med"/>
              <a:tailEnd type="none" w="med" len="med"/>
            </a:ln>
          </p:spPr>
          <p:txBody>
            <a:bodyPr/>
            <a:lstStyle/>
            <a:p>
              <a:endParaRPr lang="en-US"/>
            </a:p>
          </p:txBody>
        </p:sp>
        <p:sp>
          <p:nvSpPr>
            <p:cNvPr id="2109" name="Freeform 55"/>
            <p:cNvSpPr>
              <a:spLocks/>
            </p:cNvSpPr>
            <p:nvPr/>
          </p:nvSpPr>
          <p:spPr bwMode="auto">
            <a:xfrm>
              <a:off x="578" y="2192"/>
              <a:ext cx="58" cy="60"/>
            </a:xfrm>
            <a:custGeom>
              <a:avLst/>
              <a:gdLst>
                <a:gd name="T0" fmla="*/ 0 w 58"/>
                <a:gd name="T1" fmla="*/ 59 h 60"/>
                <a:gd name="T2" fmla="*/ 7 w 58"/>
                <a:gd name="T3" fmla="*/ 44 h 60"/>
                <a:gd name="T4" fmla="*/ 8 w 58"/>
                <a:gd name="T5" fmla="*/ 40 h 60"/>
                <a:gd name="T6" fmla="*/ 7 w 58"/>
                <a:gd name="T7" fmla="*/ 36 h 60"/>
                <a:gd name="T8" fmla="*/ 5 w 58"/>
                <a:gd name="T9" fmla="*/ 29 h 60"/>
                <a:gd name="T10" fmla="*/ 4 w 58"/>
                <a:gd name="T11" fmla="*/ 21 h 60"/>
                <a:gd name="T12" fmla="*/ 5 w 58"/>
                <a:gd name="T13" fmla="*/ 16 h 60"/>
                <a:gd name="T14" fmla="*/ 7 w 58"/>
                <a:gd name="T15" fmla="*/ 10 h 60"/>
                <a:gd name="T16" fmla="*/ 10 w 58"/>
                <a:gd name="T17" fmla="*/ 6 h 60"/>
                <a:gd name="T18" fmla="*/ 13 w 58"/>
                <a:gd name="T19" fmla="*/ 5 h 60"/>
                <a:gd name="T20" fmla="*/ 15 w 58"/>
                <a:gd name="T21" fmla="*/ 5 h 60"/>
                <a:gd name="T22" fmla="*/ 16 w 58"/>
                <a:gd name="T23" fmla="*/ 5 h 60"/>
                <a:gd name="T24" fmla="*/ 19 w 58"/>
                <a:gd name="T25" fmla="*/ 2 h 60"/>
                <a:gd name="T26" fmla="*/ 22 w 58"/>
                <a:gd name="T27" fmla="*/ 0 h 60"/>
                <a:gd name="T28" fmla="*/ 28 w 58"/>
                <a:gd name="T29" fmla="*/ 0 h 60"/>
                <a:gd name="T30" fmla="*/ 34 w 58"/>
                <a:gd name="T31" fmla="*/ 1 h 60"/>
                <a:gd name="T32" fmla="*/ 37 w 58"/>
                <a:gd name="T33" fmla="*/ 2 h 60"/>
                <a:gd name="T34" fmla="*/ 42 w 58"/>
                <a:gd name="T35" fmla="*/ 7 h 60"/>
                <a:gd name="T36" fmla="*/ 45 w 58"/>
                <a:gd name="T37" fmla="*/ 13 h 60"/>
                <a:gd name="T38" fmla="*/ 47 w 58"/>
                <a:gd name="T39" fmla="*/ 21 h 60"/>
                <a:gd name="T40" fmla="*/ 57 w 58"/>
                <a:gd name="T41" fmla="*/ 55 h 60"/>
                <a:gd name="T42" fmla="*/ 0 w 58"/>
                <a:gd name="T43" fmla="*/ 59 h 60"/>
                <a:gd name="T44" fmla="*/ 0 w 58"/>
                <a:gd name="T45" fmla="*/ 59 h 6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8"/>
                <a:gd name="T70" fmla="*/ 0 h 60"/>
                <a:gd name="T71" fmla="*/ 58 w 58"/>
                <a:gd name="T72" fmla="*/ 60 h 6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8" h="60">
                  <a:moveTo>
                    <a:pt x="0" y="59"/>
                  </a:moveTo>
                  <a:lnTo>
                    <a:pt x="7" y="44"/>
                  </a:lnTo>
                  <a:lnTo>
                    <a:pt x="8" y="40"/>
                  </a:lnTo>
                  <a:lnTo>
                    <a:pt x="7" y="36"/>
                  </a:lnTo>
                  <a:lnTo>
                    <a:pt x="5" y="29"/>
                  </a:lnTo>
                  <a:lnTo>
                    <a:pt x="4" y="21"/>
                  </a:lnTo>
                  <a:lnTo>
                    <a:pt x="5" y="16"/>
                  </a:lnTo>
                  <a:lnTo>
                    <a:pt x="7" y="10"/>
                  </a:lnTo>
                  <a:lnTo>
                    <a:pt x="10" y="6"/>
                  </a:lnTo>
                  <a:lnTo>
                    <a:pt x="13" y="5"/>
                  </a:lnTo>
                  <a:lnTo>
                    <a:pt x="15" y="5"/>
                  </a:lnTo>
                  <a:lnTo>
                    <a:pt x="16" y="5"/>
                  </a:lnTo>
                  <a:lnTo>
                    <a:pt x="19" y="2"/>
                  </a:lnTo>
                  <a:lnTo>
                    <a:pt x="22" y="0"/>
                  </a:lnTo>
                  <a:lnTo>
                    <a:pt x="28" y="0"/>
                  </a:lnTo>
                  <a:lnTo>
                    <a:pt x="34" y="1"/>
                  </a:lnTo>
                  <a:lnTo>
                    <a:pt x="37" y="2"/>
                  </a:lnTo>
                  <a:lnTo>
                    <a:pt x="42" y="7"/>
                  </a:lnTo>
                  <a:lnTo>
                    <a:pt x="45" y="13"/>
                  </a:lnTo>
                  <a:lnTo>
                    <a:pt x="47" y="21"/>
                  </a:lnTo>
                  <a:lnTo>
                    <a:pt x="57" y="55"/>
                  </a:lnTo>
                  <a:lnTo>
                    <a:pt x="0" y="59"/>
                  </a:lnTo>
                </a:path>
              </a:pathLst>
            </a:custGeom>
            <a:solidFill>
              <a:srgbClr val="404040"/>
            </a:solidFill>
            <a:ln w="9525">
              <a:noFill/>
              <a:round/>
              <a:headEnd type="none" w="med" len="med"/>
              <a:tailEnd type="none" w="med" len="med"/>
            </a:ln>
          </p:spPr>
          <p:txBody>
            <a:bodyPr/>
            <a:lstStyle/>
            <a:p>
              <a:endParaRPr lang="en-US"/>
            </a:p>
          </p:txBody>
        </p:sp>
        <p:sp>
          <p:nvSpPr>
            <p:cNvPr id="2110" name="AutoShape 56"/>
            <p:cNvSpPr>
              <a:spLocks noChangeArrowheads="1"/>
            </p:cNvSpPr>
            <p:nvPr/>
          </p:nvSpPr>
          <p:spPr bwMode="auto">
            <a:xfrm flipV="1">
              <a:off x="152" y="1912"/>
              <a:ext cx="611" cy="456"/>
            </a:xfrm>
            <a:prstGeom prst="roundRect">
              <a:avLst>
                <a:gd name="adj" fmla="val 0"/>
              </a:avLst>
            </a:prstGeom>
            <a:noFill/>
            <a:ln w="18732">
              <a:solidFill>
                <a:srgbClr val="000000"/>
              </a:solidFill>
              <a:round/>
              <a:headEnd/>
              <a:tailEnd/>
            </a:ln>
          </p:spPr>
          <p:txBody>
            <a:bodyPr wrap="none" anchor="ctr"/>
            <a:lstStyle/>
            <a:p>
              <a:endParaRPr lang="en-US"/>
            </a:p>
          </p:txBody>
        </p:sp>
        <p:sp>
          <p:nvSpPr>
            <p:cNvPr id="2111" name="Freeform 57"/>
            <p:cNvSpPr>
              <a:spLocks/>
            </p:cNvSpPr>
            <p:nvPr/>
          </p:nvSpPr>
          <p:spPr bwMode="auto">
            <a:xfrm>
              <a:off x="617" y="2222"/>
              <a:ext cx="126" cy="127"/>
            </a:xfrm>
            <a:custGeom>
              <a:avLst/>
              <a:gdLst>
                <a:gd name="T0" fmla="*/ 5 w 126"/>
                <a:gd name="T1" fmla="*/ 19 h 127"/>
                <a:gd name="T2" fmla="*/ 21 w 126"/>
                <a:gd name="T3" fmla="*/ 10 h 127"/>
                <a:gd name="T4" fmla="*/ 26 w 126"/>
                <a:gd name="T5" fmla="*/ 10 h 127"/>
                <a:gd name="T6" fmla="*/ 34 w 126"/>
                <a:gd name="T7" fmla="*/ 5 h 127"/>
                <a:gd name="T8" fmla="*/ 60 w 126"/>
                <a:gd name="T9" fmla="*/ 0 h 127"/>
                <a:gd name="T10" fmla="*/ 66 w 126"/>
                <a:gd name="T11" fmla="*/ 4 h 127"/>
                <a:gd name="T12" fmla="*/ 80 w 126"/>
                <a:gd name="T13" fmla="*/ 9 h 127"/>
                <a:gd name="T14" fmla="*/ 101 w 126"/>
                <a:gd name="T15" fmla="*/ 18 h 127"/>
                <a:gd name="T16" fmla="*/ 109 w 126"/>
                <a:gd name="T17" fmla="*/ 29 h 127"/>
                <a:gd name="T18" fmla="*/ 113 w 126"/>
                <a:gd name="T19" fmla="*/ 46 h 127"/>
                <a:gd name="T20" fmla="*/ 119 w 126"/>
                <a:gd name="T21" fmla="*/ 57 h 127"/>
                <a:gd name="T22" fmla="*/ 122 w 126"/>
                <a:gd name="T23" fmla="*/ 69 h 127"/>
                <a:gd name="T24" fmla="*/ 125 w 126"/>
                <a:gd name="T25" fmla="*/ 74 h 127"/>
                <a:gd name="T26" fmla="*/ 124 w 126"/>
                <a:gd name="T27" fmla="*/ 86 h 127"/>
                <a:gd name="T28" fmla="*/ 122 w 126"/>
                <a:gd name="T29" fmla="*/ 96 h 127"/>
                <a:gd name="T30" fmla="*/ 108 w 126"/>
                <a:gd name="T31" fmla="*/ 125 h 127"/>
                <a:gd name="T32" fmla="*/ 106 w 126"/>
                <a:gd name="T33" fmla="*/ 126 h 127"/>
                <a:gd name="T34" fmla="*/ 96 w 126"/>
                <a:gd name="T35" fmla="*/ 126 h 127"/>
                <a:gd name="T36" fmla="*/ 0 w 126"/>
                <a:gd name="T37" fmla="*/ 25 h 127"/>
                <a:gd name="T38" fmla="*/ 5 w 126"/>
                <a:gd name="T39" fmla="*/ 19 h 127"/>
                <a:gd name="T40" fmla="*/ 5 w 126"/>
                <a:gd name="T41" fmla="*/ 19 h 1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6"/>
                <a:gd name="T64" fmla="*/ 0 h 127"/>
                <a:gd name="T65" fmla="*/ 126 w 126"/>
                <a:gd name="T66" fmla="*/ 127 h 1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6" h="127">
                  <a:moveTo>
                    <a:pt x="5" y="19"/>
                  </a:moveTo>
                  <a:lnTo>
                    <a:pt x="21" y="10"/>
                  </a:lnTo>
                  <a:lnTo>
                    <a:pt x="26" y="10"/>
                  </a:lnTo>
                  <a:lnTo>
                    <a:pt x="34" y="5"/>
                  </a:lnTo>
                  <a:lnTo>
                    <a:pt x="60" y="0"/>
                  </a:lnTo>
                  <a:lnTo>
                    <a:pt x="66" y="4"/>
                  </a:lnTo>
                  <a:lnTo>
                    <a:pt x="80" y="9"/>
                  </a:lnTo>
                  <a:lnTo>
                    <a:pt x="101" y="18"/>
                  </a:lnTo>
                  <a:lnTo>
                    <a:pt x="109" y="29"/>
                  </a:lnTo>
                  <a:lnTo>
                    <a:pt x="113" y="46"/>
                  </a:lnTo>
                  <a:lnTo>
                    <a:pt x="119" y="57"/>
                  </a:lnTo>
                  <a:lnTo>
                    <a:pt x="122" y="69"/>
                  </a:lnTo>
                  <a:lnTo>
                    <a:pt x="125" y="74"/>
                  </a:lnTo>
                  <a:lnTo>
                    <a:pt x="124" y="86"/>
                  </a:lnTo>
                  <a:lnTo>
                    <a:pt x="122" y="96"/>
                  </a:lnTo>
                  <a:lnTo>
                    <a:pt x="108" y="125"/>
                  </a:lnTo>
                  <a:lnTo>
                    <a:pt x="106" y="126"/>
                  </a:lnTo>
                  <a:lnTo>
                    <a:pt x="96" y="126"/>
                  </a:lnTo>
                  <a:lnTo>
                    <a:pt x="0" y="25"/>
                  </a:lnTo>
                  <a:lnTo>
                    <a:pt x="5" y="19"/>
                  </a:lnTo>
                </a:path>
              </a:pathLst>
            </a:custGeom>
            <a:solidFill>
              <a:srgbClr val="006062"/>
            </a:solidFill>
            <a:ln w="9525">
              <a:noFill/>
              <a:round/>
              <a:headEnd type="none" w="med" len="med"/>
              <a:tailEnd type="none" w="med" len="med"/>
            </a:ln>
          </p:spPr>
          <p:txBody>
            <a:bodyPr/>
            <a:lstStyle/>
            <a:p>
              <a:endParaRPr lang="en-US"/>
            </a:p>
          </p:txBody>
        </p:sp>
        <p:sp>
          <p:nvSpPr>
            <p:cNvPr id="2112" name="Freeform 58"/>
            <p:cNvSpPr>
              <a:spLocks/>
            </p:cNvSpPr>
            <p:nvPr/>
          </p:nvSpPr>
          <p:spPr bwMode="auto">
            <a:xfrm>
              <a:off x="640" y="2174"/>
              <a:ext cx="43" cy="60"/>
            </a:xfrm>
            <a:custGeom>
              <a:avLst/>
              <a:gdLst>
                <a:gd name="T0" fmla="*/ 33 w 43"/>
                <a:gd name="T1" fmla="*/ 6 h 60"/>
                <a:gd name="T2" fmla="*/ 42 w 43"/>
                <a:gd name="T3" fmla="*/ 23 h 60"/>
                <a:gd name="T4" fmla="*/ 42 w 43"/>
                <a:gd name="T5" fmla="*/ 27 h 60"/>
                <a:gd name="T6" fmla="*/ 40 w 43"/>
                <a:gd name="T7" fmla="*/ 31 h 60"/>
                <a:gd name="T8" fmla="*/ 37 w 43"/>
                <a:gd name="T9" fmla="*/ 34 h 60"/>
                <a:gd name="T10" fmla="*/ 37 w 43"/>
                <a:gd name="T11" fmla="*/ 43 h 60"/>
                <a:gd name="T12" fmla="*/ 37 w 43"/>
                <a:gd name="T13" fmla="*/ 48 h 60"/>
                <a:gd name="T14" fmla="*/ 35 w 43"/>
                <a:gd name="T15" fmla="*/ 49 h 60"/>
                <a:gd name="T16" fmla="*/ 29 w 43"/>
                <a:gd name="T17" fmla="*/ 53 h 60"/>
                <a:gd name="T18" fmla="*/ 19 w 43"/>
                <a:gd name="T19" fmla="*/ 58 h 60"/>
                <a:gd name="T20" fmla="*/ 17 w 43"/>
                <a:gd name="T21" fmla="*/ 59 h 60"/>
                <a:gd name="T22" fmla="*/ 11 w 43"/>
                <a:gd name="T23" fmla="*/ 53 h 60"/>
                <a:gd name="T24" fmla="*/ 10 w 43"/>
                <a:gd name="T25" fmla="*/ 49 h 60"/>
                <a:gd name="T26" fmla="*/ 7 w 43"/>
                <a:gd name="T27" fmla="*/ 46 h 60"/>
                <a:gd name="T28" fmla="*/ 4 w 43"/>
                <a:gd name="T29" fmla="*/ 40 h 60"/>
                <a:gd name="T30" fmla="*/ 1 w 43"/>
                <a:gd name="T31" fmla="*/ 33 h 60"/>
                <a:gd name="T32" fmla="*/ 0 w 43"/>
                <a:gd name="T33" fmla="*/ 24 h 60"/>
                <a:gd name="T34" fmla="*/ 1 w 43"/>
                <a:gd name="T35" fmla="*/ 9 h 60"/>
                <a:gd name="T36" fmla="*/ 15 w 43"/>
                <a:gd name="T37" fmla="*/ 0 h 60"/>
                <a:gd name="T38" fmla="*/ 29 w 43"/>
                <a:gd name="T39" fmla="*/ 3 h 60"/>
                <a:gd name="T40" fmla="*/ 33 w 43"/>
                <a:gd name="T41" fmla="*/ 6 h 60"/>
                <a:gd name="T42" fmla="*/ 33 w 43"/>
                <a:gd name="T43" fmla="*/ 6 h 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3"/>
                <a:gd name="T67" fmla="*/ 0 h 60"/>
                <a:gd name="T68" fmla="*/ 43 w 43"/>
                <a:gd name="T69" fmla="*/ 60 h 6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3" h="60">
                  <a:moveTo>
                    <a:pt x="33" y="6"/>
                  </a:moveTo>
                  <a:lnTo>
                    <a:pt x="42" y="23"/>
                  </a:lnTo>
                  <a:lnTo>
                    <a:pt x="42" y="27"/>
                  </a:lnTo>
                  <a:lnTo>
                    <a:pt x="40" y="31"/>
                  </a:lnTo>
                  <a:lnTo>
                    <a:pt x="37" y="34"/>
                  </a:lnTo>
                  <a:lnTo>
                    <a:pt x="37" y="43"/>
                  </a:lnTo>
                  <a:lnTo>
                    <a:pt x="37" y="48"/>
                  </a:lnTo>
                  <a:lnTo>
                    <a:pt x="35" y="49"/>
                  </a:lnTo>
                  <a:lnTo>
                    <a:pt x="29" y="53"/>
                  </a:lnTo>
                  <a:lnTo>
                    <a:pt x="19" y="58"/>
                  </a:lnTo>
                  <a:lnTo>
                    <a:pt x="17" y="59"/>
                  </a:lnTo>
                  <a:lnTo>
                    <a:pt x="11" y="53"/>
                  </a:lnTo>
                  <a:lnTo>
                    <a:pt x="10" y="49"/>
                  </a:lnTo>
                  <a:lnTo>
                    <a:pt x="7" y="46"/>
                  </a:lnTo>
                  <a:lnTo>
                    <a:pt x="4" y="40"/>
                  </a:lnTo>
                  <a:lnTo>
                    <a:pt x="1" y="33"/>
                  </a:lnTo>
                  <a:lnTo>
                    <a:pt x="0" y="24"/>
                  </a:lnTo>
                  <a:lnTo>
                    <a:pt x="1" y="9"/>
                  </a:lnTo>
                  <a:lnTo>
                    <a:pt x="15" y="0"/>
                  </a:lnTo>
                  <a:lnTo>
                    <a:pt x="29" y="3"/>
                  </a:lnTo>
                  <a:lnTo>
                    <a:pt x="33" y="6"/>
                  </a:lnTo>
                </a:path>
              </a:pathLst>
            </a:custGeom>
            <a:solidFill>
              <a:srgbClr val="006062"/>
            </a:solidFill>
            <a:ln w="9525">
              <a:noFill/>
              <a:round/>
              <a:headEnd type="none" w="med" len="med"/>
              <a:tailEnd type="none" w="med" len="med"/>
            </a:ln>
          </p:spPr>
          <p:txBody>
            <a:bodyPr/>
            <a:lstStyle/>
            <a:p>
              <a:endParaRPr lang="en-US"/>
            </a:p>
          </p:txBody>
        </p:sp>
        <p:sp>
          <p:nvSpPr>
            <p:cNvPr id="2113" name="Freeform 59"/>
            <p:cNvSpPr>
              <a:spLocks/>
            </p:cNvSpPr>
            <p:nvPr/>
          </p:nvSpPr>
          <p:spPr bwMode="auto">
            <a:xfrm>
              <a:off x="488" y="2202"/>
              <a:ext cx="94" cy="166"/>
            </a:xfrm>
            <a:custGeom>
              <a:avLst/>
              <a:gdLst>
                <a:gd name="T0" fmla="*/ 54 w 94"/>
                <a:gd name="T1" fmla="*/ 0 h 166"/>
                <a:gd name="T2" fmla="*/ 59 w 94"/>
                <a:gd name="T3" fmla="*/ 8 h 166"/>
                <a:gd name="T4" fmla="*/ 79 w 94"/>
                <a:gd name="T5" fmla="*/ 15 h 166"/>
                <a:gd name="T6" fmla="*/ 86 w 94"/>
                <a:gd name="T7" fmla="*/ 24 h 166"/>
                <a:gd name="T8" fmla="*/ 93 w 94"/>
                <a:gd name="T9" fmla="*/ 165 h 166"/>
                <a:gd name="T10" fmla="*/ 0 w 94"/>
                <a:gd name="T11" fmla="*/ 165 h 166"/>
                <a:gd name="T12" fmla="*/ 13 w 94"/>
                <a:gd name="T13" fmla="*/ 51 h 166"/>
                <a:gd name="T14" fmla="*/ 13 w 94"/>
                <a:gd name="T15" fmla="*/ 44 h 166"/>
                <a:gd name="T16" fmla="*/ 13 w 94"/>
                <a:gd name="T17" fmla="*/ 34 h 166"/>
                <a:gd name="T18" fmla="*/ 20 w 94"/>
                <a:gd name="T19" fmla="*/ 25 h 166"/>
                <a:gd name="T20" fmla="*/ 31 w 94"/>
                <a:gd name="T21" fmla="*/ 16 h 166"/>
                <a:gd name="T22" fmla="*/ 49 w 94"/>
                <a:gd name="T23" fmla="*/ 2 h 166"/>
                <a:gd name="T24" fmla="*/ 54 w 94"/>
                <a:gd name="T25" fmla="*/ 0 h 166"/>
                <a:gd name="T26" fmla="*/ 54 w 94"/>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4"/>
                <a:gd name="T43" fmla="*/ 0 h 166"/>
                <a:gd name="T44" fmla="*/ 94 w 94"/>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4" h="166">
                  <a:moveTo>
                    <a:pt x="54" y="0"/>
                  </a:moveTo>
                  <a:lnTo>
                    <a:pt x="59" y="8"/>
                  </a:lnTo>
                  <a:lnTo>
                    <a:pt x="79" y="15"/>
                  </a:lnTo>
                  <a:lnTo>
                    <a:pt x="86" y="24"/>
                  </a:lnTo>
                  <a:lnTo>
                    <a:pt x="93" y="165"/>
                  </a:lnTo>
                  <a:lnTo>
                    <a:pt x="0" y="165"/>
                  </a:lnTo>
                  <a:lnTo>
                    <a:pt x="13" y="51"/>
                  </a:lnTo>
                  <a:lnTo>
                    <a:pt x="13" y="44"/>
                  </a:lnTo>
                  <a:lnTo>
                    <a:pt x="13" y="34"/>
                  </a:lnTo>
                  <a:lnTo>
                    <a:pt x="20" y="25"/>
                  </a:lnTo>
                  <a:lnTo>
                    <a:pt x="31" y="16"/>
                  </a:lnTo>
                  <a:lnTo>
                    <a:pt x="49" y="2"/>
                  </a:lnTo>
                  <a:lnTo>
                    <a:pt x="54" y="0"/>
                  </a:lnTo>
                </a:path>
              </a:pathLst>
            </a:custGeom>
            <a:solidFill>
              <a:srgbClr val="006062"/>
            </a:solidFill>
            <a:ln w="9525">
              <a:noFill/>
              <a:round/>
              <a:headEnd type="none" w="med" len="med"/>
              <a:tailEnd type="none" w="med" len="med"/>
            </a:ln>
          </p:spPr>
          <p:txBody>
            <a:bodyPr/>
            <a:lstStyle/>
            <a:p>
              <a:endParaRPr lang="en-US"/>
            </a:p>
          </p:txBody>
        </p:sp>
        <p:sp>
          <p:nvSpPr>
            <p:cNvPr id="2114" name="Freeform 60"/>
            <p:cNvSpPr>
              <a:spLocks/>
            </p:cNvSpPr>
            <p:nvPr/>
          </p:nvSpPr>
          <p:spPr bwMode="auto">
            <a:xfrm>
              <a:off x="511" y="2162"/>
              <a:ext cx="37" cy="48"/>
            </a:xfrm>
            <a:custGeom>
              <a:avLst/>
              <a:gdLst>
                <a:gd name="T0" fmla="*/ 3 w 37"/>
                <a:gd name="T1" fmla="*/ 6 h 48"/>
                <a:gd name="T2" fmla="*/ 0 w 37"/>
                <a:gd name="T3" fmla="*/ 12 h 48"/>
                <a:gd name="T4" fmla="*/ 0 w 37"/>
                <a:gd name="T5" fmla="*/ 17 h 48"/>
                <a:gd name="T6" fmla="*/ 0 w 37"/>
                <a:gd name="T7" fmla="*/ 25 h 48"/>
                <a:gd name="T8" fmla="*/ 1 w 37"/>
                <a:gd name="T9" fmla="*/ 30 h 48"/>
                <a:gd name="T10" fmla="*/ 2 w 37"/>
                <a:gd name="T11" fmla="*/ 38 h 48"/>
                <a:gd name="T12" fmla="*/ 7 w 37"/>
                <a:gd name="T13" fmla="*/ 46 h 48"/>
                <a:gd name="T14" fmla="*/ 15 w 37"/>
                <a:gd name="T15" fmla="*/ 47 h 48"/>
                <a:gd name="T16" fmla="*/ 29 w 37"/>
                <a:gd name="T17" fmla="*/ 36 h 48"/>
                <a:gd name="T18" fmla="*/ 34 w 37"/>
                <a:gd name="T19" fmla="*/ 32 h 48"/>
                <a:gd name="T20" fmla="*/ 36 w 37"/>
                <a:gd name="T21" fmla="*/ 27 h 48"/>
                <a:gd name="T22" fmla="*/ 36 w 37"/>
                <a:gd name="T23" fmla="*/ 23 h 48"/>
                <a:gd name="T24" fmla="*/ 36 w 37"/>
                <a:gd name="T25" fmla="*/ 20 h 48"/>
                <a:gd name="T26" fmla="*/ 21 w 37"/>
                <a:gd name="T27" fmla="*/ 2 h 48"/>
                <a:gd name="T28" fmla="*/ 10 w 37"/>
                <a:gd name="T29" fmla="*/ 0 h 48"/>
                <a:gd name="T30" fmla="*/ 3 w 37"/>
                <a:gd name="T31" fmla="*/ 6 h 48"/>
                <a:gd name="T32" fmla="*/ 3 w 37"/>
                <a:gd name="T33" fmla="*/ 6 h 4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7"/>
                <a:gd name="T52" fmla="*/ 0 h 48"/>
                <a:gd name="T53" fmla="*/ 37 w 37"/>
                <a:gd name="T54" fmla="*/ 48 h 4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7" h="48">
                  <a:moveTo>
                    <a:pt x="3" y="6"/>
                  </a:moveTo>
                  <a:lnTo>
                    <a:pt x="0" y="12"/>
                  </a:lnTo>
                  <a:lnTo>
                    <a:pt x="0" y="17"/>
                  </a:lnTo>
                  <a:lnTo>
                    <a:pt x="0" y="25"/>
                  </a:lnTo>
                  <a:lnTo>
                    <a:pt x="1" y="30"/>
                  </a:lnTo>
                  <a:lnTo>
                    <a:pt x="2" y="38"/>
                  </a:lnTo>
                  <a:lnTo>
                    <a:pt x="7" y="46"/>
                  </a:lnTo>
                  <a:lnTo>
                    <a:pt x="15" y="47"/>
                  </a:lnTo>
                  <a:lnTo>
                    <a:pt x="29" y="36"/>
                  </a:lnTo>
                  <a:lnTo>
                    <a:pt x="34" y="32"/>
                  </a:lnTo>
                  <a:lnTo>
                    <a:pt x="36" y="27"/>
                  </a:lnTo>
                  <a:lnTo>
                    <a:pt x="36" y="23"/>
                  </a:lnTo>
                  <a:lnTo>
                    <a:pt x="36" y="20"/>
                  </a:lnTo>
                  <a:lnTo>
                    <a:pt x="21" y="2"/>
                  </a:lnTo>
                  <a:lnTo>
                    <a:pt x="10" y="0"/>
                  </a:lnTo>
                  <a:lnTo>
                    <a:pt x="3" y="6"/>
                  </a:lnTo>
                </a:path>
              </a:pathLst>
            </a:custGeom>
            <a:solidFill>
              <a:srgbClr val="006062"/>
            </a:solidFill>
            <a:ln w="9525">
              <a:noFill/>
              <a:round/>
              <a:headEnd type="none" w="med" len="med"/>
              <a:tailEnd type="none" w="med" len="med"/>
            </a:ln>
          </p:spPr>
          <p:txBody>
            <a:bodyPr/>
            <a:lstStyle/>
            <a:p>
              <a:endParaRPr lang="en-US"/>
            </a:p>
          </p:txBody>
        </p:sp>
        <p:sp>
          <p:nvSpPr>
            <p:cNvPr id="2115" name="Freeform 61"/>
            <p:cNvSpPr>
              <a:spLocks/>
            </p:cNvSpPr>
            <p:nvPr/>
          </p:nvSpPr>
          <p:spPr bwMode="auto">
            <a:xfrm>
              <a:off x="510" y="2157"/>
              <a:ext cx="37" cy="23"/>
            </a:xfrm>
            <a:custGeom>
              <a:avLst/>
              <a:gdLst>
                <a:gd name="T0" fmla="*/ 2 w 37"/>
                <a:gd name="T1" fmla="*/ 14 h 23"/>
                <a:gd name="T2" fmla="*/ 5 w 37"/>
                <a:gd name="T3" fmla="*/ 11 h 23"/>
                <a:gd name="T4" fmla="*/ 7 w 37"/>
                <a:gd name="T5" fmla="*/ 10 h 23"/>
                <a:gd name="T6" fmla="*/ 11 w 37"/>
                <a:gd name="T7" fmla="*/ 6 h 23"/>
                <a:gd name="T8" fmla="*/ 13 w 37"/>
                <a:gd name="T9" fmla="*/ 8 h 23"/>
                <a:gd name="T10" fmla="*/ 16 w 37"/>
                <a:gd name="T11" fmla="*/ 10 h 23"/>
                <a:gd name="T12" fmla="*/ 21 w 37"/>
                <a:gd name="T13" fmla="*/ 11 h 23"/>
                <a:gd name="T14" fmla="*/ 27 w 37"/>
                <a:gd name="T15" fmla="*/ 16 h 23"/>
                <a:gd name="T16" fmla="*/ 32 w 37"/>
                <a:gd name="T17" fmla="*/ 22 h 23"/>
                <a:gd name="T18" fmla="*/ 36 w 37"/>
                <a:gd name="T19" fmla="*/ 15 h 23"/>
                <a:gd name="T20" fmla="*/ 35 w 37"/>
                <a:gd name="T21" fmla="*/ 9 h 23"/>
                <a:gd name="T22" fmla="*/ 32 w 37"/>
                <a:gd name="T23" fmla="*/ 5 h 23"/>
                <a:gd name="T24" fmla="*/ 29 w 37"/>
                <a:gd name="T25" fmla="*/ 3 h 23"/>
                <a:gd name="T26" fmla="*/ 24 w 37"/>
                <a:gd name="T27" fmla="*/ 1 h 23"/>
                <a:gd name="T28" fmla="*/ 20 w 37"/>
                <a:gd name="T29" fmla="*/ 1 h 23"/>
                <a:gd name="T30" fmla="*/ 15 w 37"/>
                <a:gd name="T31" fmla="*/ 0 h 23"/>
                <a:gd name="T32" fmla="*/ 11 w 37"/>
                <a:gd name="T33" fmla="*/ 1 h 23"/>
                <a:gd name="T34" fmla="*/ 7 w 37"/>
                <a:gd name="T35" fmla="*/ 3 h 23"/>
                <a:gd name="T36" fmla="*/ 4 w 37"/>
                <a:gd name="T37" fmla="*/ 5 h 23"/>
                <a:gd name="T38" fmla="*/ 2 w 37"/>
                <a:gd name="T39" fmla="*/ 8 h 23"/>
                <a:gd name="T40" fmla="*/ 0 w 37"/>
                <a:gd name="T41" fmla="*/ 12 h 23"/>
                <a:gd name="T42" fmla="*/ 0 w 37"/>
                <a:gd name="T43" fmla="*/ 16 h 23"/>
                <a:gd name="T44" fmla="*/ 2 w 37"/>
                <a:gd name="T45" fmla="*/ 14 h 23"/>
                <a:gd name="T46" fmla="*/ 2 w 37"/>
                <a:gd name="T47" fmla="*/ 14 h 2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7"/>
                <a:gd name="T73" fmla="*/ 0 h 23"/>
                <a:gd name="T74" fmla="*/ 37 w 37"/>
                <a:gd name="T75" fmla="*/ 23 h 2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7" h="23">
                  <a:moveTo>
                    <a:pt x="2" y="14"/>
                  </a:moveTo>
                  <a:lnTo>
                    <a:pt x="5" y="11"/>
                  </a:lnTo>
                  <a:lnTo>
                    <a:pt x="7" y="10"/>
                  </a:lnTo>
                  <a:lnTo>
                    <a:pt x="11" y="6"/>
                  </a:lnTo>
                  <a:lnTo>
                    <a:pt x="13" y="8"/>
                  </a:lnTo>
                  <a:lnTo>
                    <a:pt x="16" y="10"/>
                  </a:lnTo>
                  <a:lnTo>
                    <a:pt x="21" y="11"/>
                  </a:lnTo>
                  <a:lnTo>
                    <a:pt x="27" y="16"/>
                  </a:lnTo>
                  <a:lnTo>
                    <a:pt x="32" y="22"/>
                  </a:lnTo>
                  <a:lnTo>
                    <a:pt x="36" y="15"/>
                  </a:lnTo>
                  <a:lnTo>
                    <a:pt x="35" y="9"/>
                  </a:lnTo>
                  <a:lnTo>
                    <a:pt x="32" y="5"/>
                  </a:lnTo>
                  <a:lnTo>
                    <a:pt x="29" y="3"/>
                  </a:lnTo>
                  <a:lnTo>
                    <a:pt x="24" y="1"/>
                  </a:lnTo>
                  <a:lnTo>
                    <a:pt x="20" y="1"/>
                  </a:lnTo>
                  <a:lnTo>
                    <a:pt x="15" y="0"/>
                  </a:lnTo>
                  <a:lnTo>
                    <a:pt x="11" y="1"/>
                  </a:lnTo>
                  <a:lnTo>
                    <a:pt x="7" y="3"/>
                  </a:lnTo>
                  <a:lnTo>
                    <a:pt x="4" y="5"/>
                  </a:lnTo>
                  <a:lnTo>
                    <a:pt x="2" y="8"/>
                  </a:lnTo>
                  <a:lnTo>
                    <a:pt x="0" y="12"/>
                  </a:lnTo>
                  <a:lnTo>
                    <a:pt x="0" y="16"/>
                  </a:lnTo>
                  <a:lnTo>
                    <a:pt x="2" y="14"/>
                  </a:lnTo>
                </a:path>
              </a:pathLst>
            </a:custGeom>
            <a:solidFill>
              <a:srgbClr val="006062"/>
            </a:solidFill>
            <a:ln w="9525">
              <a:noFill/>
              <a:round/>
              <a:headEnd type="none" w="med" len="med"/>
              <a:tailEnd type="none" w="med" len="med"/>
            </a:ln>
          </p:spPr>
          <p:txBody>
            <a:bodyPr/>
            <a:lstStyle/>
            <a:p>
              <a:endParaRPr lang="en-US"/>
            </a:p>
          </p:txBody>
        </p:sp>
        <p:sp>
          <p:nvSpPr>
            <p:cNvPr id="2116" name="Freeform 62"/>
            <p:cNvSpPr>
              <a:spLocks/>
            </p:cNvSpPr>
            <p:nvPr/>
          </p:nvSpPr>
          <p:spPr bwMode="auto">
            <a:xfrm>
              <a:off x="414" y="2237"/>
              <a:ext cx="101" cy="131"/>
            </a:xfrm>
            <a:custGeom>
              <a:avLst/>
              <a:gdLst>
                <a:gd name="T0" fmla="*/ 38 w 101"/>
                <a:gd name="T1" fmla="*/ 0 h 131"/>
                <a:gd name="T2" fmla="*/ 63 w 101"/>
                <a:gd name="T3" fmla="*/ 2 h 131"/>
                <a:gd name="T4" fmla="*/ 66 w 101"/>
                <a:gd name="T5" fmla="*/ 6 h 131"/>
                <a:gd name="T6" fmla="*/ 75 w 101"/>
                <a:gd name="T7" fmla="*/ 11 h 131"/>
                <a:gd name="T8" fmla="*/ 92 w 101"/>
                <a:gd name="T9" fmla="*/ 14 h 131"/>
                <a:gd name="T10" fmla="*/ 100 w 101"/>
                <a:gd name="T11" fmla="*/ 66 h 131"/>
                <a:gd name="T12" fmla="*/ 20 w 101"/>
                <a:gd name="T13" fmla="*/ 130 h 131"/>
                <a:gd name="T14" fmla="*/ 20 w 101"/>
                <a:gd name="T15" fmla="*/ 121 h 131"/>
                <a:gd name="T16" fmla="*/ 8 w 101"/>
                <a:gd name="T17" fmla="*/ 114 h 131"/>
                <a:gd name="T18" fmla="*/ 16 w 101"/>
                <a:gd name="T19" fmla="*/ 100 h 131"/>
                <a:gd name="T20" fmla="*/ 22 w 101"/>
                <a:gd name="T21" fmla="*/ 92 h 131"/>
                <a:gd name="T22" fmla="*/ 21 w 101"/>
                <a:gd name="T23" fmla="*/ 88 h 131"/>
                <a:gd name="T24" fmla="*/ 15 w 101"/>
                <a:gd name="T25" fmla="*/ 62 h 131"/>
                <a:gd name="T26" fmla="*/ 4 w 101"/>
                <a:gd name="T27" fmla="*/ 30 h 131"/>
                <a:gd name="T28" fmla="*/ 0 w 101"/>
                <a:gd name="T29" fmla="*/ 23 h 131"/>
                <a:gd name="T30" fmla="*/ 5 w 101"/>
                <a:gd name="T31" fmla="*/ 16 h 131"/>
                <a:gd name="T32" fmla="*/ 15 w 101"/>
                <a:gd name="T33" fmla="*/ 12 h 131"/>
                <a:gd name="T34" fmla="*/ 25 w 101"/>
                <a:gd name="T35" fmla="*/ 10 h 131"/>
                <a:gd name="T36" fmla="*/ 34 w 101"/>
                <a:gd name="T37" fmla="*/ 6 h 131"/>
                <a:gd name="T38" fmla="*/ 38 w 101"/>
                <a:gd name="T39" fmla="*/ 0 h 131"/>
                <a:gd name="T40" fmla="*/ 38 w 101"/>
                <a:gd name="T41" fmla="*/ 0 h 1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1"/>
                <a:gd name="T64" fmla="*/ 0 h 131"/>
                <a:gd name="T65" fmla="*/ 101 w 101"/>
                <a:gd name="T66" fmla="*/ 131 h 1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1" h="131">
                  <a:moveTo>
                    <a:pt x="38" y="0"/>
                  </a:moveTo>
                  <a:lnTo>
                    <a:pt x="63" y="2"/>
                  </a:lnTo>
                  <a:lnTo>
                    <a:pt x="66" y="6"/>
                  </a:lnTo>
                  <a:lnTo>
                    <a:pt x="75" y="11"/>
                  </a:lnTo>
                  <a:lnTo>
                    <a:pt x="92" y="14"/>
                  </a:lnTo>
                  <a:lnTo>
                    <a:pt x="100" y="66"/>
                  </a:lnTo>
                  <a:lnTo>
                    <a:pt x="20" y="130"/>
                  </a:lnTo>
                  <a:lnTo>
                    <a:pt x="20" y="121"/>
                  </a:lnTo>
                  <a:lnTo>
                    <a:pt x="8" y="114"/>
                  </a:lnTo>
                  <a:lnTo>
                    <a:pt x="16" y="100"/>
                  </a:lnTo>
                  <a:lnTo>
                    <a:pt x="22" y="92"/>
                  </a:lnTo>
                  <a:lnTo>
                    <a:pt x="21" y="88"/>
                  </a:lnTo>
                  <a:lnTo>
                    <a:pt x="15" y="62"/>
                  </a:lnTo>
                  <a:lnTo>
                    <a:pt x="4" y="30"/>
                  </a:lnTo>
                  <a:lnTo>
                    <a:pt x="0" y="23"/>
                  </a:lnTo>
                  <a:lnTo>
                    <a:pt x="5" y="16"/>
                  </a:lnTo>
                  <a:lnTo>
                    <a:pt x="15" y="12"/>
                  </a:lnTo>
                  <a:lnTo>
                    <a:pt x="25" y="10"/>
                  </a:lnTo>
                  <a:lnTo>
                    <a:pt x="34" y="6"/>
                  </a:lnTo>
                  <a:lnTo>
                    <a:pt x="38" y="0"/>
                  </a:lnTo>
                </a:path>
              </a:pathLst>
            </a:custGeom>
            <a:solidFill>
              <a:srgbClr val="006062"/>
            </a:solidFill>
            <a:ln w="9525">
              <a:noFill/>
              <a:round/>
              <a:headEnd type="none" w="med" len="med"/>
              <a:tailEnd type="none" w="med" len="med"/>
            </a:ln>
          </p:spPr>
          <p:txBody>
            <a:bodyPr/>
            <a:lstStyle/>
            <a:p>
              <a:endParaRPr lang="en-US"/>
            </a:p>
          </p:txBody>
        </p:sp>
        <p:sp>
          <p:nvSpPr>
            <p:cNvPr id="2117" name="Freeform 63"/>
            <p:cNvSpPr>
              <a:spLocks/>
            </p:cNvSpPr>
            <p:nvPr/>
          </p:nvSpPr>
          <p:spPr bwMode="auto">
            <a:xfrm>
              <a:off x="421" y="2272"/>
              <a:ext cx="20" cy="56"/>
            </a:xfrm>
            <a:custGeom>
              <a:avLst/>
              <a:gdLst>
                <a:gd name="T0" fmla="*/ 8 w 20"/>
                <a:gd name="T1" fmla="*/ 18 h 56"/>
                <a:gd name="T2" fmla="*/ 19 w 20"/>
                <a:gd name="T3" fmla="*/ 52 h 56"/>
                <a:gd name="T4" fmla="*/ 13 w 20"/>
                <a:gd name="T5" fmla="*/ 55 h 56"/>
                <a:gd name="T6" fmla="*/ 9 w 20"/>
                <a:gd name="T7" fmla="*/ 53 h 56"/>
                <a:gd name="T8" fmla="*/ 8 w 20"/>
                <a:gd name="T9" fmla="*/ 45 h 56"/>
                <a:gd name="T10" fmla="*/ 8 w 20"/>
                <a:gd name="T11" fmla="*/ 40 h 56"/>
                <a:gd name="T12" fmla="*/ 5 w 20"/>
                <a:gd name="T13" fmla="*/ 35 h 56"/>
                <a:gd name="T14" fmla="*/ 6 w 20"/>
                <a:gd name="T15" fmla="*/ 28 h 56"/>
                <a:gd name="T16" fmla="*/ 3 w 20"/>
                <a:gd name="T17" fmla="*/ 23 h 56"/>
                <a:gd name="T18" fmla="*/ 0 w 20"/>
                <a:gd name="T19" fmla="*/ 0 h 56"/>
                <a:gd name="T20" fmla="*/ 8 w 20"/>
                <a:gd name="T21" fmla="*/ 18 h 56"/>
                <a:gd name="T22" fmla="*/ 8 w 20"/>
                <a:gd name="T23" fmla="*/ 18 h 5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56"/>
                <a:gd name="T38" fmla="*/ 20 w 20"/>
                <a:gd name="T39" fmla="*/ 56 h 5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56">
                  <a:moveTo>
                    <a:pt x="8" y="18"/>
                  </a:moveTo>
                  <a:lnTo>
                    <a:pt x="19" y="52"/>
                  </a:lnTo>
                  <a:lnTo>
                    <a:pt x="13" y="55"/>
                  </a:lnTo>
                  <a:lnTo>
                    <a:pt x="9" y="53"/>
                  </a:lnTo>
                  <a:lnTo>
                    <a:pt x="8" y="45"/>
                  </a:lnTo>
                  <a:lnTo>
                    <a:pt x="8" y="40"/>
                  </a:lnTo>
                  <a:lnTo>
                    <a:pt x="5" y="35"/>
                  </a:lnTo>
                  <a:lnTo>
                    <a:pt x="6" y="28"/>
                  </a:lnTo>
                  <a:lnTo>
                    <a:pt x="3" y="23"/>
                  </a:lnTo>
                  <a:lnTo>
                    <a:pt x="0" y="0"/>
                  </a:lnTo>
                  <a:lnTo>
                    <a:pt x="8" y="18"/>
                  </a:lnTo>
                </a:path>
              </a:pathLst>
            </a:custGeom>
            <a:solidFill>
              <a:srgbClr val="006062"/>
            </a:solidFill>
            <a:ln w="9525">
              <a:noFill/>
              <a:round/>
              <a:headEnd type="none" w="med" len="med"/>
              <a:tailEnd type="none" w="med" len="med"/>
            </a:ln>
          </p:spPr>
          <p:txBody>
            <a:bodyPr/>
            <a:lstStyle/>
            <a:p>
              <a:endParaRPr lang="en-US"/>
            </a:p>
          </p:txBody>
        </p:sp>
        <p:sp>
          <p:nvSpPr>
            <p:cNvPr id="2118" name="Freeform 64"/>
            <p:cNvSpPr>
              <a:spLocks/>
            </p:cNvSpPr>
            <p:nvPr/>
          </p:nvSpPr>
          <p:spPr bwMode="auto">
            <a:xfrm>
              <a:off x="451" y="2198"/>
              <a:ext cx="33" cy="45"/>
            </a:xfrm>
            <a:custGeom>
              <a:avLst/>
              <a:gdLst>
                <a:gd name="T0" fmla="*/ 30 w 33"/>
                <a:gd name="T1" fmla="*/ 5 h 45"/>
                <a:gd name="T2" fmla="*/ 32 w 33"/>
                <a:gd name="T3" fmla="*/ 20 h 45"/>
                <a:gd name="T4" fmla="*/ 31 w 33"/>
                <a:gd name="T5" fmla="*/ 30 h 45"/>
                <a:gd name="T6" fmla="*/ 23 w 33"/>
                <a:gd name="T7" fmla="*/ 39 h 45"/>
                <a:gd name="T8" fmla="*/ 24 w 33"/>
                <a:gd name="T9" fmla="*/ 44 h 45"/>
                <a:gd name="T10" fmla="*/ 2 w 33"/>
                <a:gd name="T11" fmla="*/ 39 h 45"/>
                <a:gd name="T12" fmla="*/ 0 w 33"/>
                <a:gd name="T13" fmla="*/ 27 h 45"/>
                <a:gd name="T14" fmla="*/ 0 w 33"/>
                <a:gd name="T15" fmla="*/ 15 h 45"/>
                <a:gd name="T16" fmla="*/ 5 w 33"/>
                <a:gd name="T17" fmla="*/ 1 h 45"/>
                <a:gd name="T18" fmla="*/ 21 w 33"/>
                <a:gd name="T19" fmla="*/ 0 h 45"/>
                <a:gd name="T20" fmla="*/ 30 w 33"/>
                <a:gd name="T21" fmla="*/ 5 h 45"/>
                <a:gd name="T22" fmla="*/ 30 w 33"/>
                <a:gd name="T23" fmla="*/ 5 h 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45"/>
                <a:gd name="T38" fmla="*/ 33 w 33"/>
                <a:gd name="T39" fmla="*/ 45 h 4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45">
                  <a:moveTo>
                    <a:pt x="30" y="5"/>
                  </a:moveTo>
                  <a:lnTo>
                    <a:pt x="32" y="20"/>
                  </a:lnTo>
                  <a:lnTo>
                    <a:pt x="31" y="30"/>
                  </a:lnTo>
                  <a:lnTo>
                    <a:pt x="23" y="39"/>
                  </a:lnTo>
                  <a:lnTo>
                    <a:pt x="24" y="44"/>
                  </a:lnTo>
                  <a:lnTo>
                    <a:pt x="2" y="39"/>
                  </a:lnTo>
                  <a:lnTo>
                    <a:pt x="0" y="27"/>
                  </a:lnTo>
                  <a:lnTo>
                    <a:pt x="0" y="15"/>
                  </a:lnTo>
                  <a:lnTo>
                    <a:pt x="5" y="1"/>
                  </a:lnTo>
                  <a:lnTo>
                    <a:pt x="21" y="0"/>
                  </a:lnTo>
                  <a:lnTo>
                    <a:pt x="30" y="5"/>
                  </a:lnTo>
                </a:path>
              </a:pathLst>
            </a:custGeom>
            <a:solidFill>
              <a:srgbClr val="006062"/>
            </a:solidFill>
            <a:ln w="9525">
              <a:noFill/>
              <a:round/>
              <a:headEnd type="none" w="med" len="med"/>
              <a:tailEnd type="none" w="med" len="med"/>
            </a:ln>
          </p:spPr>
          <p:txBody>
            <a:bodyPr/>
            <a:lstStyle/>
            <a:p>
              <a:endParaRPr lang="en-US"/>
            </a:p>
          </p:txBody>
        </p:sp>
        <p:sp>
          <p:nvSpPr>
            <p:cNvPr id="2119" name="Freeform 65"/>
            <p:cNvSpPr>
              <a:spLocks/>
            </p:cNvSpPr>
            <p:nvPr/>
          </p:nvSpPr>
          <p:spPr bwMode="auto">
            <a:xfrm>
              <a:off x="443" y="2186"/>
              <a:ext cx="45" cy="47"/>
            </a:xfrm>
            <a:custGeom>
              <a:avLst/>
              <a:gdLst>
                <a:gd name="T0" fmla="*/ 40 w 45"/>
                <a:gd name="T1" fmla="*/ 35 h 47"/>
                <a:gd name="T2" fmla="*/ 44 w 45"/>
                <a:gd name="T3" fmla="*/ 28 h 47"/>
                <a:gd name="T4" fmla="*/ 44 w 45"/>
                <a:gd name="T5" fmla="*/ 22 h 47"/>
                <a:gd name="T6" fmla="*/ 42 w 45"/>
                <a:gd name="T7" fmla="*/ 17 h 47"/>
                <a:gd name="T8" fmla="*/ 39 w 45"/>
                <a:gd name="T9" fmla="*/ 14 h 47"/>
                <a:gd name="T10" fmla="*/ 37 w 45"/>
                <a:gd name="T11" fmla="*/ 8 h 47"/>
                <a:gd name="T12" fmla="*/ 35 w 45"/>
                <a:gd name="T13" fmla="*/ 6 h 47"/>
                <a:gd name="T14" fmla="*/ 33 w 45"/>
                <a:gd name="T15" fmla="*/ 3 h 47"/>
                <a:gd name="T16" fmla="*/ 23 w 45"/>
                <a:gd name="T17" fmla="*/ 0 h 47"/>
                <a:gd name="T18" fmla="*/ 15 w 45"/>
                <a:gd name="T19" fmla="*/ 2 h 47"/>
                <a:gd name="T20" fmla="*/ 11 w 45"/>
                <a:gd name="T21" fmla="*/ 8 h 47"/>
                <a:gd name="T22" fmla="*/ 7 w 45"/>
                <a:gd name="T23" fmla="*/ 8 h 47"/>
                <a:gd name="T24" fmla="*/ 6 w 45"/>
                <a:gd name="T25" fmla="*/ 11 h 47"/>
                <a:gd name="T26" fmla="*/ 4 w 45"/>
                <a:gd name="T27" fmla="*/ 13 h 47"/>
                <a:gd name="T28" fmla="*/ 0 w 45"/>
                <a:gd name="T29" fmla="*/ 20 h 47"/>
                <a:gd name="T30" fmla="*/ 0 w 45"/>
                <a:gd name="T31" fmla="*/ 27 h 47"/>
                <a:gd name="T32" fmla="*/ 1 w 45"/>
                <a:gd name="T33" fmla="*/ 30 h 47"/>
                <a:gd name="T34" fmla="*/ 1 w 45"/>
                <a:gd name="T35" fmla="*/ 32 h 47"/>
                <a:gd name="T36" fmla="*/ 0 w 45"/>
                <a:gd name="T37" fmla="*/ 35 h 47"/>
                <a:gd name="T38" fmla="*/ 0 w 45"/>
                <a:gd name="T39" fmla="*/ 40 h 47"/>
                <a:gd name="T40" fmla="*/ 3 w 45"/>
                <a:gd name="T41" fmla="*/ 45 h 47"/>
                <a:gd name="T42" fmla="*/ 8 w 45"/>
                <a:gd name="T43" fmla="*/ 46 h 47"/>
                <a:gd name="T44" fmla="*/ 40 w 45"/>
                <a:gd name="T45" fmla="*/ 35 h 47"/>
                <a:gd name="T46" fmla="*/ 40 w 45"/>
                <a:gd name="T47" fmla="*/ 35 h 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5"/>
                <a:gd name="T73" fmla="*/ 0 h 47"/>
                <a:gd name="T74" fmla="*/ 45 w 45"/>
                <a:gd name="T75" fmla="*/ 47 h 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5" h="47">
                  <a:moveTo>
                    <a:pt x="40" y="35"/>
                  </a:moveTo>
                  <a:lnTo>
                    <a:pt x="44" y="28"/>
                  </a:lnTo>
                  <a:lnTo>
                    <a:pt x="44" y="22"/>
                  </a:lnTo>
                  <a:lnTo>
                    <a:pt x="42" y="17"/>
                  </a:lnTo>
                  <a:lnTo>
                    <a:pt x="39" y="14"/>
                  </a:lnTo>
                  <a:lnTo>
                    <a:pt x="37" y="8"/>
                  </a:lnTo>
                  <a:lnTo>
                    <a:pt x="35" y="6"/>
                  </a:lnTo>
                  <a:lnTo>
                    <a:pt x="33" y="3"/>
                  </a:lnTo>
                  <a:lnTo>
                    <a:pt x="23" y="0"/>
                  </a:lnTo>
                  <a:lnTo>
                    <a:pt x="15" y="2"/>
                  </a:lnTo>
                  <a:lnTo>
                    <a:pt x="11" y="8"/>
                  </a:lnTo>
                  <a:lnTo>
                    <a:pt x="7" y="8"/>
                  </a:lnTo>
                  <a:lnTo>
                    <a:pt x="6" y="11"/>
                  </a:lnTo>
                  <a:lnTo>
                    <a:pt x="4" y="13"/>
                  </a:lnTo>
                  <a:lnTo>
                    <a:pt x="0" y="20"/>
                  </a:lnTo>
                  <a:lnTo>
                    <a:pt x="0" y="27"/>
                  </a:lnTo>
                  <a:lnTo>
                    <a:pt x="1" y="30"/>
                  </a:lnTo>
                  <a:lnTo>
                    <a:pt x="1" y="32"/>
                  </a:lnTo>
                  <a:lnTo>
                    <a:pt x="0" y="35"/>
                  </a:lnTo>
                  <a:lnTo>
                    <a:pt x="0" y="40"/>
                  </a:lnTo>
                  <a:lnTo>
                    <a:pt x="3" y="45"/>
                  </a:lnTo>
                  <a:lnTo>
                    <a:pt x="8" y="46"/>
                  </a:lnTo>
                  <a:lnTo>
                    <a:pt x="40" y="35"/>
                  </a:lnTo>
                </a:path>
              </a:pathLst>
            </a:custGeom>
            <a:solidFill>
              <a:srgbClr val="006062"/>
            </a:solidFill>
            <a:ln w="9525">
              <a:noFill/>
              <a:round/>
              <a:headEnd type="none" w="med" len="med"/>
              <a:tailEnd type="none" w="med" len="med"/>
            </a:ln>
          </p:spPr>
          <p:txBody>
            <a:bodyPr/>
            <a:lstStyle/>
            <a:p>
              <a:endParaRPr lang="en-US"/>
            </a:p>
          </p:txBody>
        </p:sp>
        <p:sp>
          <p:nvSpPr>
            <p:cNvPr id="2120" name="Freeform 66"/>
            <p:cNvSpPr>
              <a:spLocks/>
            </p:cNvSpPr>
            <p:nvPr/>
          </p:nvSpPr>
          <p:spPr bwMode="auto">
            <a:xfrm>
              <a:off x="452" y="2226"/>
              <a:ext cx="3" cy="5"/>
            </a:xfrm>
            <a:custGeom>
              <a:avLst/>
              <a:gdLst>
                <a:gd name="T0" fmla="*/ 1 w 3"/>
                <a:gd name="T1" fmla="*/ 0 h 5"/>
                <a:gd name="T2" fmla="*/ 2 w 3"/>
                <a:gd name="T3" fmla="*/ 0 h 5"/>
                <a:gd name="T4" fmla="*/ 2 w 3"/>
                <a:gd name="T5" fmla="*/ 2 h 5"/>
                <a:gd name="T6" fmla="*/ 2 w 3"/>
                <a:gd name="T7" fmla="*/ 4 h 5"/>
                <a:gd name="T8" fmla="*/ 1 w 3"/>
                <a:gd name="T9" fmla="*/ 4 h 5"/>
                <a:gd name="T10" fmla="*/ 0 w 3"/>
                <a:gd name="T11" fmla="*/ 3 h 5"/>
                <a:gd name="T12" fmla="*/ 0 w 3"/>
                <a:gd name="T13" fmla="*/ 0 h 5"/>
                <a:gd name="T14" fmla="*/ 1 w 3"/>
                <a:gd name="T15" fmla="*/ 0 h 5"/>
                <a:gd name="T16" fmla="*/ 1 w 3"/>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5"/>
                <a:gd name="T29" fmla="*/ 3 w 3"/>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5">
                  <a:moveTo>
                    <a:pt x="1" y="0"/>
                  </a:moveTo>
                  <a:lnTo>
                    <a:pt x="2" y="0"/>
                  </a:lnTo>
                  <a:lnTo>
                    <a:pt x="2" y="2"/>
                  </a:lnTo>
                  <a:lnTo>
                    <a:pt x="2" y="4"/>
                  </a:lnTo>
                  <a:lnTo>
                    <a:pt x="1" y="4"/>
                  </a:lnTo>
                  <a:lnTo>
                    <a:pt x="0" y="3"/>
                  </a:lnTo>
                  <a:lnTo>
                    <a:pt x="0" y="0"/>
                  </a:lnTo>
                  <a:lnTo>
                    <a:pt x="1" y="0"/>
                  </a:lnTo>
                </a:path>
              </a:pathLst>
            </a:custGeom>
            <a:solidFill>
              <a:srgbClr val="006062"/>
            </a:solidFill>
            <a:ln w="9525">
              <a:noFill/>
              <a:round/>
              <a:headEnd type="none" w="med" len="med"/>
              <a:tailEnd type="none" w="med" len="med"/>
            </a:ln>
          </p:spPr>
          <p:txBody>
            <a:bodyPr/>
            <a:lstStyle/>
            <a:p>
              <a:endParaRPr lang="en-US"/>
            </a:p>
          </p:txBody>
        </p:sp>
        <p:sp>
          <p:nvSpPr>
            <p:cNvPr id="2121" name="Freeform 67"/>
            <p:cNvSpPr>
              <a:spLocks/>
            </p:cNvSpPr>
            <p:nvPr/>
          </p:nvSpPr>
          <p:spPr bwMode="auto">
            <a:xfrm>
              <a:off x="434" y="2357"/>
              <a:ext cx="2" cy="10"/>
            </a:xfrm>
            <a:custGeom>
              <a:avLst/>
              <a:gdLst>
                <a:gd name="T0" fmla="*/ 0 w 2"/>
                <a:gd name="T1" fmla="*/ 0 h 10"/>
                <a:gd name="T2" fmla="*/ 1 w 2"/>
                <a:gd name="T3" fmla="*/ 9 h 10"/>
                <a:gd name="T4" fmla="*/ 1 w 2"/>
                <a:gd name="T5" fmla="*/ 1 h 10"/>
                <a:gd name="T6" fmla="*/ 0 w 2"/>
                <a:gd name="T7" fmla="*/ 0 h 10"/>
                <a:gd name="T8" fmla="*/ 0 w 2"/>
                <a:gd name="T9" fmla="*/ 0 h 10"/>
                <a:gd name="T10" fmla="*/ 0 60000 65536"/>
                <a:gd name="T11" fmla="*/ 0 60000 65536"/>
                <a:gd name="T12" fmla="*/ 0 60000 65536"/>
                <a:gd name="T13" fmla="*/ 0 60000 65536"/>
                <a:gd name="T14" fmla="*/ 0 60000 65536"/>
                <a:gd name="T15" fmla="*/ 0 w 2"/>
                <a:gd name="T16" fmla="*/ 0 h 10"/>
                <a:gd name="T17" fmla="*/ 2 w 2"/>
                <a:gd name="T18" fmla="*/ 10 h 10"/>
              </a:gdLst>
              <a:ahLst/>
              <a:cxnLst>
                <a:cxn ang="T10">
                  <a:pos x="T0" y="T1"/>
                </a:cxn>
                <a:cxn ang="T11">
                  <a:pos x="T2" y="T3"/>
                </a:cxn>
                <a:cxn ang="T12">
                  <a:pos x="T4" y="T5"/>
                </a:cxn>
                <a:cxn ang="T13">
                  <a:pos x="T6" y="T7"/>
                </a:cxn>
                <a:cxn ang="T14">
                  <a:pos x="T8" y="T9"/>
                </a:cxn>
              </a:cxnLst>
              <a:rect l="T15" t="T16" r="T17" b="T18"/>
              <a:pathLst>
                <a:path w="2" h="10">
                  <a:moveTo>
                    <a:pt x="0" y="0"/>
                  </a:moveTo>
                  <a:lnTo>
                    <a:pt x="1" y="9"/>
                  </a:lnTo>
                  <a:lnTo>
                    <a:pt x="1" y="1"/>
                  </a:lnTo>
                  <a:lnTo>
                    <a:pt x="0" y="0"/>
                  </a:lnTo>
                </a:path>
              </a:pathLst>
            </a:custGeom>
            <a:solidFill>
              <a:srgbClr val="006062"/>
            </a:solidFill>
            <a:ln w="9525">
              <a:noFill/>
              <a:round/>
              <a:headEnd type="none" w="med" len="med"/>
              <a:tailEnd type="none" w="med" len="med"/>
            </a:ln>
          </p:spPr>
          <p:txBody>
            <a:bodyPr/>
            <a:lstStyle/>
            <a:p>
              <a:endParaRPr lang="en-US"/>
            </a:p>
          </p:txBody>
        </p:sp>
        <p:sp>
          <p:nvSpPr>
            <p:cNvPr id="2122" name="Freeform 68"/>
            <p:cNvSpPr>
              <a:spLocks/>
            </p:cNvSpPr>
            <p:nvPr/>
          </p:nvSpPr>
          <p:spPr bwMode="auto">
            <a:xfrm>
              <a:off x="524" y="2165"/>
              <a:ext cx="14" cy="10"/>
            </a:xfrm>
            <a:custGeom>
              <a:avLst/>
              <a:gdLst>
                <a:gd name="T0" fmla="*/ 0 w 14"/>
                <a:gd name="T1" fmla="*/ 0 h 10"/>
                <a:gd name="T2" fmla="*/ 2 w 14"/>
                <a:gd name="T3" fmla="*/ 2 h 10"/>
                <a:gd name="T4" fmla="*/ 6 w 14"/>
                <a:gd name="T5" fmla="*/ 4 h 10"/>
                <a:gd name="T6" fmla="*/ 6 w 14"/>
                <a:gd name="T7" fmla="*/ 6 h 10"/>
                <a:gd name="T8" fmla="*/ 5 w 14"/>
                <a:gd name="T9" fmla="*/ 8 h 10"/>
                <a:gd name="T10" fmla="*/ 8 w 14"/>
                <a:gd name="T11" fmla="*/ 7 h 10"/>
                <a:gd name="T12" fmla="*/ 8 w 14"/>
                <a:gd name="T13" fmla="*/ 9 h 10"/>
                <a:gd name="T14" fmla="*/ 12 w 14"/>
                <a:gd name="T15" fmla="*/ 9 h 10"/>
                <a:gd name="T16" fmla="*/ 13 w 14"/>
                <a:gd name="T17" fmla="*/ 7 h 10"/>
                <a:gd name="T18" fmla="*/ 13 w 14"/>
                <a:gd name="T19" fmla="*/ 3 h 10"/>
                <a:gd name="T20" fmla="*/ 11 w 14"/>
                <a:gd name="T21" fmla="*/ 2 h 10"/>
                <a:gd name="T22" fmla="*/ 11 w 14"/>
                <a:gd name="T23" fmla="*/ 5 h 10"/>
                <a:gd name="T24" fmla="*/ 9 w 14"/>
                <a:gd name="T25" fmla="*/ 2 h 10"/>
                <a:gd name="T26" fmla="*/ 6 w 14"/>
                <a:gd name="T27" fmla="*/ 2 h 10"/>
                <a:gd name="T28" fmla="*/ 6 w 14"/>
                <a:gd name="T29" fmla="*/ 3 h 10"/>
                <a:gd name="T30" fmla="*/ 3 w 14"/>
                <a:gd name="T31" fmla="*/ 2 h 10"/>
                <a:gd name="T32" fmla="*/ 1 w 14"/>
                <a:gd name="T33" fmla="*/ 0 h 10"/>
                <a:gd name="T34" fmla="*/ 0 w 14"/>
                <a:gd name="T35" fmla="*/ 0 h 10"/>
                <a:gd name="T36" fmla="*/ 0 w 14"/>
                <a:gd name="T37" fmla="*/ 0 h 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
                <a:gd name="T58" fmla="*/ 0 h 10"/>
                <a:gd name="T59" fmla="*/ 14 w 14"/>
                <a:gd name="T60" fmla="*/ 10 h 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 h="10">
                  <a:moveTo>
                    <a:pt x="0" y="0"/>
                  </a:moveTo>
                  <a:lnTo>
                    <a:pt x="2" y="2"/>
                  </a:lnTo>
                  <a:lnTo>
                    <a:pt x="6" y="4"/>
                  </a:lnTo>
                  <a:lnTo>
                    <a:pt x="6" y="6"/>
                  </a:lnTo>
                  <a:lnTo>
                    <a:pt x="5" y="8"/>
                  </a:lnTo>
                  <a:lnTo>
                    <a:pt x="8" y="7"/>
                  </a:lnTo>
                  <a:lnTo>
                    <a:pt x="8" y="9"/>
                  </a:lnTo>
                  <a:lnTo>
                    <a:pt x="12" y="9"/>
                  </a:lnTo>
                  <a:lnTo>
                    <a:pt x="13" y="7"/>
                  </a:lnTo>
                  <a:lnTo>
                    <a:pt x="13" y="3"/>
                  </a:lnTo>
                  <a:lnTo>
                    <a:pt x="11" y="2"/>
                  </a:lnTo>
                  <a:lnTo>
                    <a:pt x="11" y="5"/>
                  </a:lnTo>
                  <a:lnTo>
                    <a:pt x="9" y="2"/>
                  </a:lnTo>
                  <a:lnTo>
                    <a:pt x="6" y="2"/>
                  </a:lnTo>
                  <a:lnTo>
                    <a:pt x="6" y="3"/>
                  </a:lnTo>
                  <a:lnTo>
                    <a:pt x="3" y="2"/>
                  </a:lnTo>
                  <a:lnTo>
                    <a:pt x="1" y="0"/>
                  </a:lnTo>
                  <a:lnTo>
                    <a:pt x="0" y="0"/>
                  </a:lnTo>
                </a:path>
              </a:pathLst>
            </a:custGeom>
            <a:solidFill>
              <a:srgbClr val="006062"/>
            </a:solidFill>
            <a:ln w="9525">
              <a:noFill/>
              <a:round/>
              <a:headEnd type="none" w="med" len="med"/>
              <a:tailEnd type="none" w="med" len="med"/>
            </a:ln>
          </p:spPr>
          <p:txBody>
            <a:bodyPr/>
            <a:lstStyle/>
            <a:p>
              <a:endParaRPr lang="en-US"/>
            </a:p>
          </p:txBody>
        </p:sp>
        <p:sp>
          <p:nvSpPr>
            <p:cNvPr id="2123" name="Freeform 69"/>
            <p:cNvSpPr>
              <a:spLocks/>
            </p:cNvSpPr>
            <p:nvPr/>
          </p:nvSpPr>
          <p:spPr bwMode="auto">
            <a:xfrm>
              <a:off x="529" y="2159"/>
              <a:ext cx="20" cy="50"/>
            </a:xfrm>
            <a:custGeom>
              <a:avLst/>
              <a:gdLst>
                <a:gd name="T0" fmla="*/ 8 w 20"/>
                <a:gd name="T1" fmla="*/ 15 h 50"/>
                <a:gd name="T2" fmla="*/ 11 w 20"/>
                <a:gd name="T3" fmla="*/ 19 h 50"/>
                <a:gd name="T4" fmla="*/ 13 w 20"/>
                <a:gd name="T5" fmla="*/ 15 h 50"/>
                <a:gd name="T6" fmla="*/ 15 w 20"/>
                <a:gd name="T7" fmla="*/ 15 h 50"/>
                <a:gd name="T8" fmla="*/ 16 w 20"/>
                <a:gd name="T9" fmla="*/ 11 h 50"/>
                <a:gd name="T10" fmla="*/ 13 w 20"/>
                <a:gd name="T11" fmla="*/ 6 h 50"/>
                <a:gd name="T12" fmla="*/ 11 w 20"/>
                <a:gd name="T13" fmla="*/ 3 h 50"/>
                <a:gd name="T14" fmla="*/ 6 w 20"/>
                <a:gd name="T15" fmla="*/ 1 h 50"/>
                <a:gd name="T16" fmla="*/ 2 w 20"/>
                <a:gd name="T17" fmla="*/ 1 h 50"/>
                <a:gd name="T18" fmla="*/ 0 w 20"/>
                <a:gd name="T19" fmla="*/ 1 h 50"/>
                <a:gd name="T20" fmla="*/ 1 w 20"/>
                <a:gd name="T21" fmla="*/ 1 h 50"/>
                <a:gd name="T22" fmla="*/ 6 w 20"/>
                <a:gd name="T23" fmla="*/ 0 h 50"/>
                <a:gd name="T24" fmla="*/ 11 w 20"/>
                <a:gd name="T25" fmla="*/ 2 h 50"/>
                <a:gd name="T26" fmla="*/ 14 w 20"/>
                <a:gd name="T27" fmla="*/ 5 h 50"/>
                <a:gd name="T28" fmla="*/ 17 w 20"/>
                <a:gd name="T29" fmla="*/ 11 h 50"/>
                <a:gd name="T30" fmla="*/ 18 w 20"/>
                <a:gd name="T31" fmla="*/ 20 h 50"/>
                <a:gd name="T32" fmla="*/ 18 w 20"/>
                <a:gd name="T33" fmla="*/ 25 h 50"/>
                <a:gd name="T34" fmla="*/ 19 w 20"/>
                <a:gd name="T35" fmla="*/ 27 h 50"/>
                <a:gd name="T36" fmla="*/ 18 w 20"/>
                <a:gd name="T37" fmla="*/ 26 h 50"/>
                <a:gd name="T38" fmla="*/ 15 w 20"/>
                <a:gd name="T39" fmla="*/ 28 h 50"/>
                <a:gd name="T40" fmla="*/ 13 w 20"/>
                <a:gd name="T41" fmla="*/ 33 h 50"/>
                <a:gd name="T42" fmla="*/ 13 w 20"/>
                <a:gd name="T43" fmla="*/ 39 h 50"/>
                <a:gd name="T44" fmla="*/ 11 w 20"/>
                <a:gd name="T45" fmla="*/ 44 h 50"/>
                <a:gd name="T46" fmla="*/ 10 w 20"/>
                <a:gd name="T47" fmla="*/ 47 h 50"/>
                <a:gd name="T48" fmla="*/ 8 w 20"/>
                <a:gd name="T49" fmla="*/ 47 h 50"/>
                <a:gd name="T50" fmla="*/ 6 w 20"/>
                <a:gd name="T51" fmla="*/ 49 h 50"/>
                <a:gd name="T52" fmla="*/ 5 w 20"/>
                <a:gd name="T53" fmla="*/ 41 h 50"/>
                <a:gd name="T54" fmla="*/ 9 w 20"/>
                <a:gd name="T55" fmla="*/ 39 h 50"/>
                <a:gd name="T56" fmla="*/ 10 w 20"/>
                <a:gd name="T57" fmla="*/ 33 h 50"/>
                <a:gd name="T58" fmla="*/ 11 w 20"/>
                <a:gd name="T59" fmla="*/ 28 h 50"/>
                <a:gd name="T60" fmla="*/ 11 w 20"/>
                <a:gd name="T61" fmla="*/ 24 h 50"/>
                <a:gd name="T62" fmla="*/ 10 w 20"/>
                <a:gd name="T63" fmla="*/ 21 h 50"/>
                <a:gd name="T64" fmla="*/ 9 w 20"/>
                <a:gd name="T65" fmla="*/ 18 h 50"/>
                <a:gd name="T66" fmla="*/ 7 w 20"/>
                <a:gd name="T67" fmla="*/ 15 h 50"/>
                <a:gd name="T68" fmla="*/ 8 w 20"/>
                <a:gd name="T69" fmla="*/ 15 h 50"/>
                <a:gd name="T70" fmla="*/ 8 w 20"/>
                <a:gd name="T71" fmla="*/ 15 h 5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0"/>
                <a:gd name="T109" fmla="*/ 0 h 50"/>
                <a:gd name="T110" fmla="*/ 20 w 20"/>
                <a:gd name="T111" fmla="*/ 50 h 5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0" h="50">
                  <a:moveTo>
                    <a:pt x="8" y="15"/>
                  </a:moveTo>
                  <a:lnTo>
                    <a:pt x="11" y="19"/>
                  </a:lnTo>
                  <a:lnTo>
                    <a:pt x="13" y="15"/>
                  </a:lnTo>
                  <a:lnTo>
                    <a:pt x="15" y="15"/>
                  </a:lnTo>
                  <a:lnTo>
                    <a:pt x="16" y="11"/>
                  </a:lnTo>
                  <a:lnTo>
                    <a:pt x="13" y="6"/>
                  </a:lnTo>
                  <a:lnTo>
                    <a:pt x="11" y="3"/>
                  </a:lnTo>
                  <a:lnTo>
                    <a:pt x="6" y="1"/>
                  </a:lnTo>
                  <a:lnTo>
                    <a:pt x="2" y="1"/>
                  </a:lnTo>
                  <a:lnTo>
                    <a:pt x="0" y="1"/>
                  </a:lnTo>
                  <a:lnTo>
                    <a:pt x="1" y="1"/>
                  </a:lnTo>
                  <a:lnTo>
                    <a:pt x="6" y="0"/>
                  </a:lnTo>
                  <a:lnTo>
                    <a:pt x="11" y="2"/>
                  </a:lnTo>
                  <a:lnTo>
                    <a:pt x="14" y="5"/>
                  </a:lnTo>
                  <a:lnTo>
                    <a:pt x="17" y="11"/>
                  </a:lnTo>
                  <a:lnTo>
                    <a:pt x="18" y="20"/>
                  </a:lnTo>
                  <a:lnTo>
                    <a:pt x="18" y="25"/>
                  </a:lnTo>
                  <a:lnTo>
                    <a:pt x="19" y="27"/>
                  </a:lnTo>
                  <a:lnTo>
                    <a:pt x="18" y="26"/>
                  </a:lnTo>
                  <a:lnTo>
                    <a:pt x="15" y="28"/>
                  </a:lnTo>
                  <a:lnTo>
                    <a:pt x="13" y="33"/>
                  </a:lnTo>
                  <a:lnTo>
                    <a:pt x="13" y="39"/>
                  </a:lnTo>
                  <a:lnTo>
                    <a:pt x="11" y="44"/>
                  </a:lnTo>
                  <a:lnTo>
                    <a:pt x="10" y="47"/>
                  </a:lnTo>
                  <a:lnTo>
                    <a:pt x="8" y="47"/>
                  </a:lnTo>
                  <a:lnTo>
                    <a:pt x="6" y="49"/>
                  </a:lnTo>
                  <a:lnTo>
                    <a:pt x="5" y="41"/>
                  </a:lnTo>
                  <a:lnTo>
                    <a:pt x="9" y="39"/>
                  </a:lnTo>
                  <a:lnTo>
                    <a:pt x="10" y="33"/>
                  </a:lnTo>
                  <a:lnTo>
                    <a:pt x="11" y="28"/>
                  </a:lnTo>
                  <a:lnTo>
                    <a:pt x="11" y="24"/>
                  </a:lnTo>
                  <a:lnTo>
                    <a:pt x="10" y="21"/>
                  </a:lnTo>
                  <a:lnTo>
                    <a:pt x="9" y="18"/>
                  </a:lnTo>
                  <a:lnTo>
                    <a:pt x="7" y="15"/>
                  </a:lnTo>
                  <a:lnTo>
                    <a:pt x="8" y="15"/>
                  </a:lnTo>
                </a:path>
              </a:pathLst>
            </a:custGeom>
            <a:solidFill>
              <a:srgbClr val="006062"/>
            </a:solidFill>
            <a:ln w="9525">
              <a:noFill/>
              <a:round/>
              <a:headEnd type="none" w="med" len="med"/>
              <a:tailEnd type="none" w="med" len="med"/>
            </a:ln>
          </p:spPr>
          <p:txBody>
            <a:bodyPr/>
            <a:lstStyle/>
            <a:p>
              <a:endParaRPr lang="en-US"/>
            </a:p>
          </p:txBody>
        </p:sp>
        <p:sp>
          <p:nvSpPr>
            <p:cNvPr id="2124" name="Freeform 70"/>
            <p:cNvSpPr>
              <a:spLocks/>
            </p:cNvSpPr>
            <p:nvPr/>
          </p:nvSpPr>
          <p:spPr bwMode="auto">
            <a:xfrm>
              <a:off x="542" y="2184"/>
              <a:ext cx="7" cy="15"/>
            </a:xfrm>
            <a:custGeom>
              <a:avLst/>
              <a:gdLst>
                <a:gd name="T0" fmla="*/ 5 w 7"/>
                <a:gd name="T1" fmla="*/ 0 h 15"/>
                <a:gd name="T2" fmla="*/ 5 w 7"/>
                <a:gd name="T3" fmla="*/ 2 h 15"/>
                <a:gd name="T4" fmla="*/ 4 w 7"/>
                <a:gd name="T5" fmla="*/ 6 h 15"/>
                <a:gd name="T6" fmla="*/ 3 w 7"/>
                <a:gd name="T7" fmla="*/ 9 h 15"/>
                <a:gd name="T8" fmla="*/ 0 w 7"/>
                <a:gd name="T9" fmla="*/ 11 h 15"/>
                <a:gd name="T10" fmla="*/ 0 w 7"/>
                <a:gd name="T11" fmla="*/ 14 h 15"/>
                <a:gd name="T12" fmla="*/ 2 w 7"/>
                <a:gd name="T13" fmla="*/ 13 h 15"/>
                <a:gd name="T14" fmla="*/ 4 w 7"/>
                <a:gd name="T15" fmla="*/ 9 h 15"/>
                <a:gd name="T16" fmla="*/ 5 w 7"/>
                <a:gd name="T17" fmla="*/ 5 h 15"/>
                <a:gd name="T18" fmla="*/ 6 w 7"/>
                <a:gd name="T19" fmla="*/ 2 h 15"/>
                <a:gd name="T20" fmla="*/ 5 w 7"/>
                <a:gd name="T21" fmla="*/ 0 h 15"/>
                <a:gd name="T22" fmla="*/ 5 w 7"/>
                <a:gd name="T23" fmla="*/ 0 h 15"/>
                <a:gd name="T24" fmla="*/ 5 w 7"/>
                <a:gd name="T25" fmla="*/ 0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
                <a:gd name="T40" fmla="*/ 0 h 15"/>
                <a:gd name="T41" fmla="*/ 7 w 7"/>
                <a:gd name="T42" fmla="*/ 15 h 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 h="15">
                  <a:moveTo>
                    <a:pt x="5" y="0"/>
                  </a:moveTo>
                  <a:lnTo>
                    <a:pt x="5" y="2"/>
                  </a:lnTo>
                  <a:lnTo>
                    <a:pt x="4" y="6"/>
                  </a:lnTo>
                  <a:lnTo>
                    <a:pt x="3" y="9"/>
                  </a:lnTo>
                  <a:lnTo>
                    <a:pt x="0" y="11"/>
                  </a:lnTo>
                  <a:lnTo>
                    <a:pt x="0" y="14"/>
                  </a:lnTo>
                  <a:lnTo>
                    <a:pt x="2" y="13"/>
                  </a:lnTo>
                  <a:lnTo>
                    <a:pt x="4" y="9"/>
                  </a:lnTo>
                  <a:lnTo>
                    <a:pt x="5" y="5"/>
                  </a:lnTo>
                  <a:lnTo>
                    <a:pt x="6" y="2"/>
                  </a:lnTo>
                  <a:lnTo>
                    <a:pt x="5" y="0"/>
                  </a:lnTo>
                </a:path>
              </a:pathLst>
            </a:custGeom>
            <a:solidFill>
              <a:srgbClr val="006062"/>
            </a:solidFill>
            <a:ln w="9525">
              <a:noFill/>
              <a:round/>
              <a:headEnd type="none" w="med" len="med"/>
              <a:tailEnd type="none" w="med" len="med"/>
            </a:ln>
          </p:spPr>
          <p:txBody>
            <a:bodyPr/>
            <a:lstStyle/>
            <a:p>
              <a:endParaRPr lang="en-US"/>
            </a:p>
          </p:txBody>
        </p:sp>
        <p:sp>
          <p:nvSpPr>
            <p:cNvPr id="2125" name="Freeform 71"/>
            <p:cNvSpPr>
              <a:spLocks/>
            </p:cNvSpPr>
            <p:nvPr/>
          </p:nvSpPr>
          <p:spPr bwMode="auto">
            <a:xfrm>
              <a:off x="513" y="2156"/>
              <a:ext cx="19" cy="13"/>
            </a:xfrm>
            <a:custGeom>
              <a:avLst/>
              <a:gdLst>
                <a:gd name="T0" fmla="*/ 16 w 19"/>
                <a:gd name="T1" fmla="*/ 4 h 13"/>
                <a:gd name="T2" fmla="*/ 14 w 19"/>
                <a:gd name="T3" fmla="*/ 2 h 13"/>
                <a:gd name="T4" fmla="*/ 12 w 19"/>
                <a:gd name="T5" fmla="*/ 2 h 13"/>
                <a:gd name="T6" fmla="*/ 14 w 19"/>
                <a:gd name="T7" fmla="*/ 4 h 13"/>
                <a:gd name="T8" fmla="*/ 11 w 19"/>
                <a:gd name="T9" fmla="*/ 4 h 13"/>
                <a:gd name="T10" fmla="*/ 12 w 19"/>
                <a:gd name="T11" fmla="*/ 5 h 13"/>
                <a:gd name="T12" fmla="*/ 5 w 19"/>
                <a:gd name="T13" fmla="*/ 6 h 13"/>
                <a:gd name="T14" fmla="*/ 9 w 19"/>
                <a:gd name="T15" fmla="*/ 7 h 13"/>
                <a:gd name="T16" fmla="*/ 7 w 19"/>
                <a:gd name="T17" fmla="*/ 9 h 13"/>
                <a:gd name="T18" fmla="*/ 4 w 19"/>
                <a:gd name="T19" fmla="*/ 12 h 13"/>
                <a:gd name="T20" fmla="*/ 0 w 19"/>
                <a:gd name="T21" fmla="*/ 12 h 13"/>
                <a:gd name="T22" fmla="*/ 4 w 19"/>
                <a:gd name="T23" fmla="*/ 11 h 13"/>
                <a:gd name="T24" fmla="*/ 7 w 19"/>
                <a:gd name="T25" fmla="*/ 9 h 13"/>
                <a:gd name="T26" fmla="*/ 3 w 19"/>
                <a:gd name="T27" fmla="*/ 9 h 13"/>
                <a:gd name="T28" fmla="*/ 7 w 19"/>
                <a:gd name="T29" fmla="*/ 7 h 13"/>
                <a:gd name="T30" fmla="*/ 4 w 19"/>
                <a:gd name="T31" fmla="*/ 6 h 13"/>
                <a:gd name="T32" fmla="*/ 9 w 19"/>
                <a:gd name="T33" fmla="*/ 4 h 13"/>
                <a:gd name="T34" fmla="*/ 5 w 19"/>
                <a:gd name="T35" fmla="*/ 5 h 13"/>
                <a:gd name="T36" fmla="*/ 9 w 19"/>
                <a:gd name="T37" fmla="*/ 3 h 13"/>
                <a:gd name="T38" fmla="*/ 12 w 19"/>
                <a:gd name="T39" fmla="*/ 3 h 13"/>
                <a:gd name="T40" fmla="*/ 9 w 19"/>
                <a:gd name="T41" fmla="*/ 2 h 13"/>
                <a:gd name="T42" fmla="*/ 3 w 19"/>
                <a:gd name="T43" fmla="*/ 4 h 13"/>
                <a:gd name="T44" fmla="*/ 7 w 19"/>
                <a:gd name="T45" fmla="*/ 2 h 13"/>
                <a:gd name="T46" fmla="*/ 10 w 19"/>
                <a:gd name="T47" fmla="*/ 0 h 13"/>
                <a:gd name="T48" fmla="*/ 14 w 19"/>
                <a:gd name="T49" fmla="*/ 0 h 13"/>
                <a:gd name="T50" fmla="*/ 16 w 19"/>
                <a:gd name="T51" fmla="*/ 2 h 13"/>
                <a:gd name="T52" fmla="*/ 18 w 19"/>
                <a:gd name="T53" fmla="*/ 2 h 13"/>
                <a:gd name="T54" fmla="*/ 16 w 19"/>
                <a:gd name="T55" fmla="*/ 4 h 13"/>
                <a:gd name="T56" fmla="*/ 16 w 19"/>
                <a:gd name="T57" fmla="*/ 4 h 1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9"/>
                <a:gd name="T88" fmla="*/ 0 h 13"/>
                <a:gd name="T89" fmla="*/ 19 w 19"/>
                <a:gd name="T90" fmla="*/ 13 h 1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9" h="13">
                  <a:moveTo>
                    <a:pt x="16" y="4"/>
                  </a:moveTo>
                  <a:lnTo>
                    <a:pt x="14" y="2"/>
                  </a:lnTo>
                  <a:lnTo>
                    <a:pt x="12" y="2"/>
                  </a:lnTo>
                  <a:lnTo>
                    <a:pt x="14" y="4"/>
                  </a:lnTo>
                  <a:lnTo>
                    <a:pt x="11" y="4"/>
                  </a:lnTo>
                  <a:lnTo>
                    <a:pt x="12" y="5"/>
                  </a:lnTo>
                  <a:lnTo>
                    <a:pt x="5" y="6"/>
                  </a:lnTo>
                  <a:lnTo>
                    <a:pt x="9" y="7"/>
                  </a:lnTo>
                  <a:lnTo>
                    <a:pt x="7" y="9"/>
                  </a:lnTo>
                  <a:lnTo>
                    <a:pt x="4" y="12"/>
                  </a:lnTo>
                  <a:lnTo>
                    <a:pt x="0" y="12"/>
                  </a:lnTo>
                  <a:lnTo>
                    <a:pt x="4" y="11"/>
                  </a:lnTo>
                  <a:lnTo>
                    <a:pt x="7" y="9"/>
                  </a:lnTo>
                  <a:lnTo>
                    <a:pt x="3" y="9"/>
                  </a:lnTo>
                  <a:lnTo>
                    <a:pt x="7" y="7"/>
                  </a:lnTo>
                  <a:lnTo>
                    <a:pt x="4" y="6"/>
                  </a:lnTo>
                  <a:lnTo>
                    <a:pt x="9" y="4"/>
                  </a:lnTo>
                  <a:lnTo>
                    <a:pt x="5" y="5"/>
                  </a:lnTo>
                  <a:lnTo>
                    <a:pt x="9" y="3"/>
                  </a:lnTo>
                  <a:lnTo>
                    <a:pt x="12" y="3"/>
                  </a:lnTo>
                  <a:lnTo>
                    <a:pt x="9" y="2"/>
                  </a:lnTo>
                  <a:lnTo>
                    <a:pt x="3" y="4"/>
                  </a:lnTo>
                  <a:lnTo>
                    <a:pt x="7" y="2"/>
                  </a:lnTo>
                  <a:lnTo>
                    <a:pt x="10" y="0"/>
                  </a:lnTo>
                  <a:lnTo>
                    <a:pt x="14" y="0"/>
                  </a:lnTo>
                  <a:lnTo>
                    <a:pt x="16" y="2"/>
                  </a:lnTo>
                  <a:lnTo>
                    <a:pt x="18" y="2"/>
                  </a:lnTo>
                  <a:lnTo>
                    <a:pt x="16" y="4"/>
                  </a:lnTo>
                </a:path>
              </a:pathLst>
            </a:custGeom>
            <a:solidFill>
              <a:srgbClr val="006062"/>
            </a:solidFill>
            <a:ln w="9525">
              <a:noFill/>
              <a:round/>
              <a:headEnd type="none" w="med" len="med"/>
              <a:tailEnd type="none" w="med" len="med"/>
            </a:ln>
          </p:spPr>
          <p:txBody>
            <a:bodyPr/>
            <a:lstStyle/>
            <a:p>
              <a:endParaRPr lang="en-US"/>
            </a:p>
          </p:txBody>
        </p:sp>
        <p:sp>
          <p:nvSpPr>
            <p:cNvPr id="2126" name="Freeform 72"/>
            <p:cNvSpPr>
              <a:spLocks/>
            </p:cNvSpPr>
            <p:nvPr/>
          </p:nvSpPr>
          <p:spPr bwMode="auto">
            <a:xfrm>
              <a:off x="508" y="2163"/>
              <a:ext cx="9" cy="20"/>
            </a:xfrm>
            <a:custGeom>
              <a:avLst/>
              <a:gdLst>
                <a:gd name="T0" fmla="*/ 5 w 9"/>
                <a:gd name="T1" fmla="*/ 0 h 20"/>
                <a:gd name="T2" fmla="*/ 4 w 9"/>
                <a:gd name="T3" fmla="*/ 3 h 20"/>
                <a:gd name="T4" fmla="*/ 5 w 9"/>
                <a:gd name="T5" fmla="*/ 3 h 20"/>
                <a:gd name="T6" fmla="*/ 3 w 9"/>
                <a:gd name="T7" fmla="*/ 5 h 20"/>
                <a:gd name="T8" fmla="*/ 5 w 9"/>
                <a:gd name="T9" fmla="*/ 5 h 20"/>
                <a:gd name="T10" fmla="*/ 2 w 9"/>
                <a:gd name="T11" fmla="*/ 8 h 20"/>
                <a:gd name="T12" fmla="*/ 8 w 9"/>
                <a:gd name="T13" fmla="*/ 5 h 20"/>
                <a:gd name="T14" fmla="*/ 5 w 9"/>
                <a:gd name="T15" fmla="*/ 9 h 20"/>
                <a:gd name="T16" fmla="*/ 3 w 9"/>
                <a:gd name="T17" fmla="*/ 16 h 20"/>
                <a:gd name="T18" fmla="*/ 2 w 9"/>
                <a:gd name="T19" fmla="*/ 16 h 20"/>
                <a:gd name="T20" fmla="*/ 1 w 9"/>
                <a:gd name="T21" fmla="*/ 19 h 20"/>
                <a:gd name="T22" fmla="*/ 0 w 9"/>
                <a:gd name="T23" fmla="*/ 15 h 20"/>
                <a:gd name="T24" fmla="*/ 0 w 9"/>
                <a:gd name="T25" fmla="*/ 9 h 20"/>
                <a:gd name="T26" fmla="*/ 1 w 9"/>
                <a:gd name="T27" fmla="*/ 4 h 20"/>
                <a:gd name="T28" fmla="*/ 4 w 9"/>
                <a:gd name="T29" fmla="*/ 1 h 20"/>
                <a:gd name="T30" fmla="*/ 5 w 9"/>
                <a:gd name="T31" fmla="*/ 0 h 20"/>
                <a:gd name="T32" fmla="*/ 5 w 9"/>
                <a:gd name="T33" fmla="*/ 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
                <a:gd name="T52" fmla="*/ 0 h 20"/>
                <a:gd name="T53" fmla="*/ 9 w 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 h="20">
                  <a:moveTo>
                    <a:pt x="5" y="0"/>
                  </a:moveTo>
                  <a:lnTo>
                    <a:pt x="4" y="3"/>
                  </a:lnTo>
                  <a:lnTo>
                    <a:pt x="5" y="3"/>
                  </a:lnTo>
                  <a:lnTo>
                    <a:pt x="3" y="5"/>
                  </a:lnTo>
                  <a:lnTo>
                    <a:pt x="5" y="5"/>
                  </a:lnTo>
                  <a:lnTo>
                    <a:pt x="2" y="8"/>
                  </a:lnTo>
                  <a:lnTo>
                    <a:pt x="8" y="5"/>
                  </a:lnTo>
                  <a:lnTo>
                    <a:pt x="5" y="9"/>
                  </a:lnTo>
                  <a:lnTo>
                    <a:pt x="3" y="16"/>
                  </a:lnTo>
                  <a:lnTo>
                    <a:pt x="2" y="16"/>
                  </a:lnTo>
                  <a:lnTo>
                    <a:pt x="1" y="19"/>
                  </a:lnTo>
                  <a:lnTo>
                    <a:pt x="0" y="15"/>
                  </a:lnTo>
                  <a:lnTo>
                    <a:pt x="0" y="9"/>
                  </a:lnTo>
                  <a:lnTo>
                    <a:pt x="1" y="4"/>
                  </a:lnTo>
                  <a:lnTo>
                    <a:pt x="4" y="1"/>
                  </a:lnTo>
                  <a:lnTo>
                    <a:pt x="5" y="0"/>
                  </a:lnTo>
                </a:path>
              </a:pathLst>
            </a:custGeom>
            <a:solidFill>
              <a:srgbClr val="006062"/>
            </a:solidFill>
            <a:ln w="9525">
              <a:noFill/>
              <a:round/>
              <a:headEnd type="none" w="med" len="med"/>
              <a:tailEnd type="none" w="med" len="med"/>
            </a:ln>
          </p:spPr>
          <p:txBody>
            <a:bodyPr/>
            <a:lstStyle/>
            <a:p>
              <a:endParaRPr lang="en-US"/>
            </a:p>
          </p:txBody>
        </p:sp>
        <p:sp>
          <p:nvSpPr>
            <p:cNvPr id="2127" name="Freeform 73"/>
            <p:cNvSpPr>
              <a:spLocks/>
            </p:cNvSpPr>
            <p:nvPr/>
          </p:nvSpPr>
          <p:spPr bwMode="auto">
            <a:xfrm>
              <a:off x="511" y="2192"/>
              <a:ext cx="33" cy="29"/>
            </a:xfrm>
            <a:custGeom>
              <a:avLst/>
              <a:gdLst>
                <a:gd name="T0" fmla="*/ 1 w 33"/>
                <a:gd name="T1" fmla="*/ 0 h 29"/>
                <a:gd name="T2" fmla="*/ 2 w 33"/>
                <a:gd name="T3" fmla="*/ 6 h 29"/>
                <a:gd name="T4" fmla="*/ 28 w 33"/>
                <a:gd name="T5" fmla="*/ 5 h 29"/>
                <a:gd name="T6" fmla="*/ 32 w 33"/>
                <a:gd name="T7" fmla="*/ 14 h 29"/>
                <a:gd name="T8" fmla="*/ 11 w 33"/>
                <a:gd name="T9" fmla="*/ 28 h 29"/>
                <a:gd name="T10" fmla="*/ 8 w 33"/>
                <a:gd name="T11" fmla="*/ 24 h 29"/>
                <a:gd name="T12" fmla="*/ 6 w 33"/>
                <a:gd name="T13" fmla="*/ 21 h 29"/>
                <a:gd name="T14" fmla="*/ 3 w 33"/>
                <a:gd name="T15" fmla="*/ 17 h 29"/>
                <a:gd name="T16" fmla="*/ 2 w 33"/>
                <a:gd name="T17" fmla="*/ 12 h 29"/>
                <a:gd name="T18" fmla="*/ 1 w 33"/>
                <a:gd name="T19" fmla="*/ 10 h 29"/>
                <a:gd name="T20" fmla="*/ 1 w 33"/>
                <a:gd name="T21" fmla="*/ 5 h 29"/>
                <a:gd name="T22" fmla="*/ 0 w 33"/>
                <a:gd name="T23" fmla="*/ 0 h 29"/>
                <a:gd name="T24" fmla="*/ 1 w 33"/>
                <a:gd name="T25" fmla="*/ 0 h 29"/>
                <a:gd name="T26" fmla="*/ 1 w 33"/>
                <a:gd name="T27" fmla="*/ 0 h 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
                <a:gd name="T43" fmla="*/ 0 h 29"/>
                <a:gd name="T44" fmla="*/ 33 w 33"/>
                <a:gd name="T45" fmla="*/ 29 h 2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 h="29">
                  <a:moveTo>
                    <a:pt x="1" y="0"/>
                  </a:moveTo>
                  <a:lnTo>
                    <a:pt x="2" y="6"/>
                  </a:lnTo>
                  <a:lnTo>
                    <a:pt x="28" y="5"/>
                  </a:lnTo>
                  <a:lnTo>
                    <a:pt x="32" y="14"/>
                  </a:lnTo>
                  <a:lnTo>
                    <a:pt x="11" y="28"/>
                  </a:lnTo>
                  <a:lnTo>
                    <a:pt x="8" y="24"/>
                  </a:lnTo>
                  <a:lnTo>
                    <a:pt x="6" y="21"/>
                  </a:lnTo>
                  <a:lnTo>
                    <a:pt x="3" y="17"/>
                  </a:lnTo>
                  <a:lnTo>
                    <a:pt x="2" y="12"/>
                  </a:lnTo>
                  <a:lnTo>
                    <a:pt x="1" y="10"/>
                  </a:lnTo>
                  <a:lnTo>
                    <a:pt x="1" y="5"/>
                  </a:lnTo>
                  <a:lnTo>
                    <a:pt x="0" y="0"/>
                  </a:lnTo>
                  <a:lnTo>
                    <a:pt x="1" y="0"/>
                  </a:lnTo>
                </a:path>
              </a:pathLst>
            </a:custGeom>
            <a:solidFill>
              <a:srgbClr val="006062"/>
            </a:solidFill>
            <a:ln w="9525">
              <a:noFill/>
              <a:round/>
              <a:headEnd type="none" w="med" len="med"/>
              <a:tailEnd type="none" w="med" len="med"/>
            </a:ln>
          </p:spPr>
          <p:txBody>
            <a:bodyPr/>
            <a:lstStyle/>
            <a:p>
              <a:endParaRPr lang="en-US"/>
            </a:p>
          </p:txBody>
        </p:sp>
        <p:sp>
          <p:nvSpPr>
            <p:cNvPr id="2128" name="Freeform 74"/>
            <p:cNvSpPr>
              <a:spLocks/>
            </p:cNvSpPr>
            <p:nvPr/>
          </p:nvSpPr>
          <p:spPr bwMode="auto">
            <a:xfrm>
              <a:off x="538" y="2197"/>
              <a:ext cx="37" cy="30"/>
            </a:xfrm>
            <a:custGeom>
              <a:avLst/>
              <a:gdLst>
                <a:gd name="T0" fmla="*/ 3 w 37"/>
                <a:gd name="T1" fmla="*/ 2 h 30"/>
                <a:gd name="T2" fmla="*/ 4 w 37"/>
                <a:gd name="T3" fmla="*/ 7 h 30"/>
                <a:gd name="T4" fmla="*/ 0 w 37"/>
                <a:gd name="T5" fmla="*/ 14 h 30"/>
                <a:gd name="T6" fmla="*/ 4 w 37"/>
                <a:gd name="T7" fmla="*/ 9 h 30"/>
                <a:gd name="T8" fmla="*/ 9 w 37"/>
                <a:gd name="T9" fmla="*/ 13 h 30"/>
                <a:gd name="T10" fmla="*/ 29 w 37"/>
                <a:gd name="T11" fmla="*/ 20 h 30"/>
                <a:gd name="T12" fmla="*/ 35 w 37"/>
                <a:gd name="T13" fmla="*/ 29 h 30"/>
                <a:gd name="T14" fmla="*/ 36 w 37"/>
                <a:gd name="T15" fmla="*/ 28 h 30"/>
                <a:gd name="T16" fmla="*/ 30 w 37"/>
                <a:gd name="T17" fmla="*/ 19 h 30"/>
                <a:gd name="T18" fmla="*/ 9 w 37"/>
                <a:gd name="T19" fmla="*/ 11 h 30"/>
                <a:gd name="T20" fmla="*/ 4 w 37"/>
                <a:gd name="T21" fmla="*/ 5 h 30"/>
                <a:gd name="T22" fmla="*/ 6 w 37"/>
                <a:gd name="T23" fmla="*/ 1 h 30"/>
                <a:gd name="T24" fmla="*/ 4 w 37"/>
                <a:gd name="T25" fmla="*/ 0 h 30"/>
                <a:gd name="T26" fmla="*/ 3 w 37"/>
                <a:gd name="T27" fmla="*/ 2 h 30"/>
                <a:gd name="T28" fmla="*/ 3 w 37"/>
                <a:gd name="T29" fmla="*/ 2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
                <a:gd name="T46" fmla="*/ 0 h 30"/>
                <a:gd name="T47" fmla="*/ 37 w 37"/>
                <a:gd name="T48" fmla="*/ 30 h 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 h="30">
                  <a:moveTo>
                    <a:pt x="3" y="2"/>
                  </a:moveTo>
                  <a:lnTo>
                    <a:pt x="4" y="7"/>
                  </a:lnTo>
                  <a:lnTo>
                    <a:pt x="0" y="14"/>
                  </a:lnTo>
                  <a:lnTo>
                    <a:pt x="4" y="9"/>
                  </a:lnTo>
                  <a:lnTo>
                    <a:pt x="9" y="13"/>
                  </a:lnTo>
                  <a:lnTo>
                    <a:pt x="29" y="20"/>
                  </a:lnTo>
                  <a:lnTo>
                    <a:pt x="35" y="29"/>
                  </a:lnTo>
                  <a:lnTo>
                    <a:pt x="36" y="28"/>
                  </a:lnTo>
                  <a:lnTo>
                    <a:pt x="30" y="19"/>
                  </a:lnTo>
                  <a:lnTo>
                    <a:pt x="9" y="11"/>
                  </a:lnTo>
                  <a:lnTo>
                    <a:pt x="4" y="5"/>
                  </a:lnTo>
                  <a:lnTo>
                    <a:pt x="6" y="1"/>
                  </a:lnTo>
                  <a:lnTo>
                    <a:pt x="4" y="0"/>
                  </a:lnTo>
                  <a:lnTo>
                    <a:pt x="3" y="2"/>
                  </a:lnTo>
                </a:path>
              </a:pathLst>
            </a:custGeom>
            <a:solidFill>
              <a:srgbClr val="006062"/>
            </a:solidFill>
            <a:ln w="9525">
              <a:noFill/>
              <a:round/>
              <a:headEnd type="none" w="med" len="med"/>
              <a:tailEnd type="none" w="med" len="med"/>
            </a:ln>
          </p:spPr>
          <p:txBody>
            <a:bodyPr/>
            <a:lstStyle/>
            <a:p>
              <a:endParaRPr lang="en-US"/>
            </a:p>
          </p:txBody>
        </p:sp>
        <p:sp>
          <p:nvSpPr>
            <p:cNvPr id="2129" name="Freeform 75"/>
            <p:cNvSpPr>
              <a:spLocks/>
            </p:cNvSpPr>
            <p:nvPr/>
          </p:nvSpPr>
          <p:spPr bwMode="auto">
            <a:xfrm>
              <a:off x="500" y="2213"/>
              <a:ext cx="23" cy="47"/>
            </a:xfrm>
            <a:custGeom>
              <a:avLst/>
              <a:gdLst>
                <a:gd name="T0" fmla="*/ 22 w 23"/>
                <a:gd name="T1" fmla="*/ 2 h 47"/>
                <a:gd name="T2" fmla="*/ 9 w 23"/>
                <a:gd name="T3" fmla="*/ 46 h 47"/>
                <a:gd name="T4" fmla="*/ 8 w 23"/>
                <a:gd name="T5" fmla="*/ 42 h 47"/>
                <a:gd name="T6" fmla="*/ 17 w 23"/>
                <a:gd name="T7" fmla="*/ 8 h 47"/>
                <a:gd name="T8" fmla="*/ 6 w 23"/>
                <a:gd name="T9" fmla="*/ 18 h 47"/>
                <a:gd name="T10" fmla="*/ 1 w 23"/>
                <a:gd name="T11" fmla="*/ 26 h 47"/>
                <a:gd name="T12" fmla="*/ 2 w 23"/>
                <a:gd name="T13" fmla="*/ 37 h 47"/>
                <a:gd name="T14" fmla="*/ 1 w 23"/>
                <a:gd name="T15" fmla="*/ 37 h 47"/>
                <a:gd name="T16" fmla="*/ 0 w 23"/>
                <a:gd name="T17" fmla="*/ 24 h 47"/>
                <a:gd name="T18" fmla="*/ 6 w 23"/>
                <a:gd name="T19" fmla="*/ 13 h 47"/>
                <a:gd name="T20" fmla="*/ 17 w 23"/>
                <a:gd name="T21" fmla="*/ 5 h 47"/>
                <a:gd name="T22" fmla="*/ 21 w 23"/>
                <a:gd name="T23" fmla="*/ 0 h 47"/>
                <a:gd name="T24" fmla="*/ 22 w 23"/>
                <a:gd name="T25" fmla="*/ 2 h 47"/>
                <a:gd name="T26" fmla="*/ 22 w 23"/>
                <a:gd name="T27" fmla="*/ 2 h 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47"/>
                <a:gd name="T44" fmla="*/ 23 w 23"/>
                <a:gd name="T45" fmla="*/ 47 h 4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47">
                  <a:moveTo>
                    <a:pt x="22" y="2"/>
                  </a:moveTo>
                  <a:lnTo>
                    <a:pt x="9" y="46"/>
                  </a:lnTo>
                  <a:lnTo>
                    <a:pt x="8" y="42"/>
                  </a:lnTo>
                  <a:lnTo>
                    <a:pt x="17" y="8"/>
                  </a:lnTo>
                  <a:lnTo>
                    <a:pt x="6" y="18"/>
                  </a:lnTo>
                  <a:lnTo>
                    <a:pt x="1" y="26"/>
                  </a:lnTo>
                  <a:lnTo>
                    <a:pt x="2" y="37"/>
                  </a:lnTo>
                  <a:lnTo>
                    <a:pt x="1" y="37"/>
                  </a:lnTo>
                  <a:lnTo>
                    <a:pt x="0" y="24"/>
                  </a:lnTo>
                  <a:lnTo>
                    <a:pt x="6" y="13"/>
                  </a:lnTo>
                  <a:lnTo>
                    <a:pt x="17" y="5"/>
                  </a:lnTo>
                  <a:lnTo>
                    <a:pt x="21" y="0"/>
                  </a:lnTo>
                  <a:lnTo>
                    <a:pt x="22" y="2"/>
                  </a:lnTo>
                </a:path>
              </a:pathLst>
            </a:custGeom>
            <a:solidFill>
              <a:srgbClr val="006062"/>
            </a:solidFill>
            <a:ln w="9525">
              <a:noFill/>
              <a:round/>
              <a:headEnd type="none" w="med" len="med"/>
              <a:tailEnd type="none" w="med" len="med"/>
            </a:ln>
          </p:spPr>
          <p:txBody>
            <a:bodyPr/>
            <a:lstStyle/>
            <a:p>
              <a:endParaRPr lang="en-US"/>
            </a:p>
          </p:txBody>
        </p:sp>
        <p:sp>
          <p:nvSpPr>
            <p:cNvPr id="2130" name="Freeform 76"/>
            <p:cNvSpPr>
              <a:spLocks/>
            </p:cNvSpPr>
            <p:nvPr/>
          </p:nvSpPr>
          <p:spPr bwMode="auto">
            <a:xfrm>
              <a:off x="691" y="2228"/>
              <a:ext cx="53" cy="69"/>
            </a:xfrm>
            <a:custGeom>
              <a:avLst/>
              <a:gdLst>
                <a:gd name="T0" fmla="*/ 0 w 53"/>
                <a:gd name="T1" fmla="*/ 0 h 69"/>
                <a:gd name="T2" fmla="*/ 19 w 53"/>
                <a:gd name="T3" fmla="*/ 9 h 69"/>
                <a:gd name="T4" fmla="*/ 26 w 53"/>
                <a:gd name="T5" fmla="*/ 12 h 69"/>
                <a:gd name="T6" fmla="*/ 34 w 53"/>
                <a:gd name="T7" fmla="*/ 23 h 69"/>
                <a:gd name="T8" fmla="*/ 37 w 53"/>
                <a:gd name="T9" fmla="*/ 41 h 69"/>
                <a:gd name="T10" fmla="*/ 38 w 53"/>
                <a:gd name="T11" fmla="*/ 40 h 69"/>
                <a:gd name="T12" fmla="*/ 40 w 53"/>
                <a:gd name="T13" fmla="*/ 60 h 69"/>
                <a:gd name="T14" fmla="*/ 47 w 53"/>
                <a:gd name="T15" fmla="*/ 64 h 69"/>
                <a:gd name="T16" fmla="*/ 50 w 53"/>
                <a:gd name="T17" fmla="*/ 68 h 69"/>
                <a:gd name="T18" fmla="*/ 52 w 53"/>
                <a:gd name="T19" fmla="*/ 66 h 69"/>
                <a:gd name="T20" fmla="*/ 49 w 53"/>
                <a:gd name="T21" fmla="*/ 60 h 69"/>
                <a:gd name="T22" fmla="*/ 44 w 53"/>
                <a:gd name="T23" fmla="*/ 43 h 69"/>
                <a:gd name="T24" fmla="*/ 40 w 53"/>
                <a:gd name="T25" fmla="*/ 40 h 69"/>
                <a:gd name="T26" fmla="*/ 35 w 53"/>
                <a:gd name="T27" fmla="*/ 22 h 69"/>
                <a:gd name="T28" fmla="*/ 31 w 53"/>
                <a:gd name="T29" fmla="*/ 14 h 69"/>
                <a:gd name="T30" fmla="*/ 26 w 53"/>
                <a:gd name="T31" fmla="*/ 10 h 69"/>
                <a:gd name="T32" fmla="*/ 9 w 53"/>
                <a:gd name="T33" fmla="*/ 4 h 69"/>
                <a:gd name="T34" fmla="*/ 0 w 53"/>
                <a:gd name="T35" fmla="*/ 0 h 69"/>
                <a:gd name="T36" fmla="*/ 0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0" y="0"/>
                  </a:moveTo>
                  <a:lnTo>
                    <a:pt x="19" y="9"/>
                  </a:lnTo>
                  <a:lnTo>
                    <a:pt x="26" y="12"/>
                  </a:lnTo>
                  <a:lnTo>
                    <a:pt x="34" y="23"/>
                  </a:lnTo>
                  <a:lnTo>
                    <a:pt x="37" y="41"/>
                  </a:lnTo>
                  <a:lnTo>
                    <a:pt x="38" y="40"/>
                  </a:lnTo>
                  <a:lnTo>
                    <a:pt x="40" y="60"/>
                  </a:lnTo>
                  <a:lnTo>
                    <a:pt x="47" y="64"/>
                  </a:lnTo>
                  <a:lnTo>
                    <a:pt x="50" y="68"/>
                  </a:lnTo>
                  <a:lnTo>
                    <a:pt x="52" y="66"/>
                  </a:lnTo>
                  <a:lnTo>
                    <a:pt x="49" y="60"/>
                  </a:lnTo>
                  <a:lnTo>
                    <a:pt x="44" y="43"/>
                  </a:lnTo>
                  <a:lnTo>
                    <a:pt x="40" y="40"/>
                  </a:lnTo>
                  <a:lnTo>
                    <a:pt x="35" y="22"/>
                  </a:lnTo>
                  <a:lnTo>
                    <a:pt x="31" y="14"/>
                  </a:lnTo>
                  <a:lnTo>
                    <a:pt x="26" y="10"/>
                  </a:lnTo>
                  <a:lnTo>
                    <a:pt x="9" y="4"/>
                  </a:lnTo>
                  <a:lnTo>
                    <a:pt x="0" y="0"/>
                  </a:lnTo>
                </a:path>
              </a:pathLst>
            </a:custGeom>
            <a:solidFill>
              <a:srgbClr val="006062"/>
            </a:solidFill>
            <a:ln w="9525">
              <a:noFill/>
              <a:round/>
              <a:headEnd type="none" w="med" len="med"/>
              <a:tailEnd type="none" w="med" len="med"/>
            </a:ln>
          </p:spPr>
          <p:txBody>
            <a:bodyPr/>
            <a:lstStyle/>
            <a:p>
              <a:endParaRPr lang="en-US"/>
            </a:p>
          </p:txBody>
        </p:sp>
        <p:sp>
          <p:nvSpPr>
            <p:cNvPr id="2131" name="Freeform 77"/>
            <p:cNvSpPr>
              <a:spLocks/>
            </p:cNvSpPr>
            <p:nvPr/>
          </p:nvSpPr>
          <p:spPr bwMode="auto">
            <a:xfrm>
              <a:off x="723" y="2298"/>
              <a:ext cx="21" cy="49"/>
            </a:xfrm>
            <a:custGeom>
              <a:avLst/>
              <a:gdLst>
                <a:gd name="T0" fmla="*/ 18 w 21"/>
                <a:gd name="T1" fmla="*/ 0 h 49"/>
                <a:gd name="T2" fmla="*/ 16 w 21"/>
                <a:gd name="T3" fmla="*/ 7 h 49"/>
                <a:gd name="T4" fmla="*/ 16 w 21"/>
                <a:gd name="T5" fmla="*/ 15 h 49"/>
                <a:gd name="T6" fmla="*/ 0 w 21"/>
                <a:gd name="T7" fmla="*/ 48 h 49"/>
                <a:gd name="T8" fmla="*/ 20 w 21"/>
                <a:gd name="T9" fmla="*/ 10 h 49"/>
                <a:gd name="T10" fmla="*/ 19 w 21"/>
                <a:gd name="T11" fmla="*/ 2 h 49"/>
                <a:gd name="T12" fmla="*/ 18 w 21"/>
                <a:gd name="T13" fmla="*/ 0 h 49"/>
                <a:gd name="T14" fmla="*/ 18 w 21"/>
                <a:gd name="T15" fmla="*/ 0 h 49"/>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49"/>
                <a:gd name="T26" fmla="*/ 21 w 21"/>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49">
                  <a:moveTo>
                    <a:pt x="18" y="0"/>
                  </a:moveTo>
                  <a:lnTo>
                    <a:pt x="16" y="7"/>
                  </a:lnTo>
                  <a:lnTo>
                    <a:pt x="16" y="15"/>
                  </a:lnTo>
                  <a:lnTo>
                    <a:pt x="0" y="48"/>
                  </a:lnTo>
                  <a:lnTo>
                    <a:pt x="20" y="10"/>
                  </a:lnTo>
                  <a:lnTo>
                    <a:pt x="19" y="2"/>
                  </a:lnTo>
                  <a:lnTo>
                    <a:pt x="18" y="0"/>
                  </a:lnTo>
                </a:path>
              </a:pathLst>
            </a:custGeom>
            <a:solidFill>
              <a:srgbClr val="006062"/>
            </a:solidFill>
            <a:ln w="9525">
              <a:noFill/>
              <a:round/>
              <a:headEnd type="none" w="med" len="med"/>
              <a:tailEnd type="none" w="med" len="med"/>
            </a:ln>
          </p:spPr>
          <p:txBody>
            <a:bodyPr/>
            <a:lstStyle/>
            <a:p>
              <a:endParaRPr lang="en-US"/>
            </a:p>
          </p:txBody>
        </p:sp>
        <p:sp>
          <p:nvSpPr>
            <p:cNvPr id="2132" name="Freeform 78"/>
            <p:cNvSpPr>
              <a:spLocks/>
            </p:cNvSpPr>
            <p:nvPr/>
          </p:nvSpPr>
          <p:spPr bwMode="auto">
            <a:xfrm>
              <a:off x="622" y="2229"/>
              <a:ext cx="29" cy="13"/>
            </a:xfrm>
            <a:custGeom>
              <a:avLst/>
              <a:gdLst>
                <a:gd name="T0" fmla="*/ 28 w 29"/>
                <a:gd name="T1" fmla="*/ 0 h 13"/>
                <a:gd name="T2" fmla="*/ 19 w 29"/>
                <a:gd name="T3" fmla="*/ 5 h 13"/>
                <a:gd name="T4" fmla="*/ 16 w 29"/>
                <a:gd name="T5" fmla="*/ 6 h 13"/>
                <a:gd name="T6" fmla="*/ 0 w 29"/>
                <a:gd name="T7" fmla="*/ 12 h 13"/>
                <a:gd name="T8" fmla="*/ 15 w 29"/>
                <a:gd name="T9" fmla="*/ 3 h 13"/>
                <a:gd name="T10" fmla="*/ 20 w 29"/>
                <a:gd name="T11" fmla="*/ 2 h 13"/>
                <a:gd name="T12" fmla="*/ 25 w 29"/>
                <a:gd name="T13" fmla="*/ 0 h 13"/>
                <a:gd name="T14" fmla="*/ 28 w 29"/>
                <a:gd name="T15" fmla="*/ 0 h 13"/>
                <a:gd name="T16" fmla="*/ 28 w 29"/>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13"/>
                <a:gd name="T29" fmla="*/ 29 w 29"/>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13">
                  <a:moveTo>
                    <a:pt x="28" y="0"/>
                  </a:moveTo>
                  <a:lnTo>
                    <a:pt x="19" y="5"/>
                  </a:lnTo>
                  <a:lnTo>
                    <a:pt x="16" y="6"/>
                  </a:lnTo>
                  <a:lnTo>
                    <a:pt x="0" y="12"/>
                  </a:lnTo>
                  <a:lnTo>
                    <a:pt x="15" y="3"/>
                  </a:lnTo>
                  <a:lnTo>
                    <a:pt x="20" y="2"/>
                  </a:lnTo>
                  <a:lnTo>
                    <a:pt x="25" y="0"/>
                  </a:lnTo>
                  <a:lnTo>
                    <a:pt x="28" y="0"/>
                  </a:lnTo>
                </a:path>
              </a:pathLst>
            </a:custGeom>
            <a:solidFill>
              <a:srgbClr val="006062"/>
            </a:solidFill>
            <a:ln w="9525">
              <a:noFill/>
              <a:round/>
              <a:headEnd type="none" w="med" len="med"/>
              <a:tailEnd type="none" w="med" len="med"/>
            </a:ln>
          </p:spPr>
          <p:txBody>
            <a:bodyPr/>
            <a:lstStyle/>
            <a:p>
              <a:endParaRPr lang="en-US"/>
            </a:p>
          </p:txBody>
        </p:sp>
        <p:sp>
          <p:nvSpPr>
            <p:cNvPr id="2133" name="Freeform 79"/>
            <p:cNvSpPr>
              <a:spLocks/>
            </p:cNvSpPr>
            <p:nvPr/>
          </p:nvSpPr>
          <p:spPr bwMode="auto">
            <a:xfrm>
              <a:off x="649" y="2167"/>
              <a:ext cx="35" cy="56"/>
            </a:xfrm>
            <a:custGeom>
              <a:avLst/>
              <a:gdLst>
                <a:gd name="T0" fmla="*/ 8 w 35"/>
                <a:gd name="T1" fmla="*/ 0 h 56"/>
                <a:gd name="T2" fmla="*/ 0 w 35"/>
                <a:gd name="T3" fmla="*/ 2 h 56"/>
                <a:gd name="T4" fmla="*/ 18 w 35"/>
                <a:gd name="T5" fmla="*/ 44 h 56"/>
                <a:gd name="T6" fmla="*/ 27 w 35"/>
                <a:gd name="T7" fmla="*/ 51 h 56"/>
                <a:gd name="T8" fmla="*/ 28 w 35"/>
                <a:gd name="T9" fmla="*/ 55 h 56"/>
                <a:gd name="T10" fmla="*/ 28 w 35"/>
                <a:gd name="T11" fmla="*/ 49 h 56"/>
                <a:gd name="T12" fmla="*/ 29 w 35"/>
                <a:gd name="T13" fmla="*/ 41 h 56"/>
                <a:gd name="T14" fmla="*/ 32 w 35"/>
                <a:gd name="T15" fmla="*/ 39 h 56"/>
                <a:gd name="T16" fmla="*/ 34 w 35"/>
                <a:gd name="T17" fmla="*/ 32 h 56"/>
                <a:gd name="T18" fmla="*/ 34 w 35"/>
                <a:gd name="T19" fmla="*/ 27 h 56"/>
                <a:gd name="T20" fmla="*/ 34 w 35"/>
                <a:gd name="T21" fmla="*/ 26 h 56"/>
                <a:gd name="T22" fmla="*/ 33 w 35"/>
                <a:gd name="T23" fmla="*/ 22 h 56"/>
                <a:gd name="T24" fmla="*/ 32 w 35"/>
                <a:gd name="T25" fmla="*/ 16 h 56"/>
                <a:gd name="T26" fmla="*/ 29 w 35"/>
                <a:gd name="T27" fmla="*/ 12 h 56"/>
                <a:gd name="T28" fmla="*/ 24 w 35"/>
                <a:gd name="T29" fmla="*/ 10 h 56"/>
                <a:gd name="T30" fmla="*/ 21 w 35"/>
                <a:gd name="T31" fmla="*/ 5 h 56"/>
                <a:gd name="T32" fmla="*/ 16 w 35"/>
                <a:gd name="T33" fmla="*/ 1 h 56"/>
                <a:gd name="T34" fmla="*/ 14 w 35"/>
                <a:gd name="T35" fmla="*/ 0 h 56"/>
                <a:gd name="T36" fmla="*/ 10 w 35"/>
                <a:gd name="T37" fmla="*/ 0 h 56"/>
                <a:gd name="T38" fmla="*/ 8 w 35"/>
                <a:gd name="T39" fmla="*/ 0 h 56"/>
                <a:gd name="T40" fmla="*/ 8 w 35"/>
                <a:gd name="T41" fmla="*/ 0 h 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5"/>
                <a:gd name="T64" fmla="*/ 0 h 56"/>
                <a:gd name="T65" fmla="*/ 35 w 35"/>
                <a:gd name="T66" fmla="*/ 56 h 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5" h="56">
                  <a:moveTo>
                    <a:pt x="8" y="0"/>
                  </a:moveTo>
                  <a:lnTo>
                    <a:pt x="0" y="2"/>
                  </a:lnTo>
                  <a:lnTo>
                    <a:pt x="18" y="44"/>
                  </a:lnTo>
                  <a:lnTo>
                    <a:pt x="27" y="51"/>
                  </a:lnTo>
                  <a:lnTo>
                    <a:pt x="28" y="55"/>
                  </a:lnTo>
                  <a:lnTo>
                    <a:pt x="28" y="49"/>
                  </a:lnTo>
                  <a:lnTo>
                    <a:pt x="29" y="41"/>
                  </a:lnTo>
                  <a:lnTo>
                    <a:pt x="32" y="39"/>
                  </a:lnTo>
                  <a:lnTo>
                    <a:pt x="34" y="32"/>
                  </a:lnTo>
                  <a:lnTo>
                    <a:pt x="34" y="27"/>
                  </a:lnTo>
                  <a:lnTo>
                    <a:pt x="34" y="26"/>
                  </a:lnTo>
                  <a:lnTo>
                    <a:pt x="33" y="22"/>
                  </a:lnTo>
                  <a:lnTo>
                    <a:pt x="32" y="16"/>
                  </a:lnTo>
                  <a:lnTo>
                    <a:pt x="29" y="12"/>
                  </a:lnTo>
                  <a:lnTo>
                    <a:pt x="24" y="10"/>
                  </a:lnTo>
                  <a:lnTo>
                    <a:pt x="21" y="5"/>
                  </a:lnTo>
                  <a:lnTo>
                    <a:pt x="16" y="1"/>
                  </a:lnTo>
                  <a:lnTo>
                    <a:pt x="14" y="0"/>
                  </a:lnTo>
                  <a:lnTo>
                    <a:pt x="10" y="0"/>
                  </a:lnTo>
                  <a:lnTo>
                    <a:pt x="8" y="0"/>
                  </a:lnTo>
                </a:path>
              </a:pathLst>
            </a:custGeom>
            <a:solidFill>
              <a:srgbClr val="006062"/>
            </a:solidFill>
            <a:ln w="9525">
              <a:noFill/>
              <a:round/>
              <a:headEnd type="none" w="med" len="med"/>
              <a:tailEnd type="none" w="med" len="med"/>
            </a:ln>
          </p:spPr>
          <p:txBody>
            <a:bodyPr/>
            <a:lstStyle/>
            <a:p>
              <a:endParaRPr lang="en-US"/>
            </a:p>
          </p:txBody>
        </p:sp>
        <p:sp>
          <p:nvSpPr>
            <p:cNvPr id="2134" name="Freeform 80"/>
            <p:cNvSpPr>
              <a:spLocks/>
            </p:cNvSpPr>
            <p:nvPr/>
          </p:nvSpPr>
          <p:spPr bwMode="auto">
            <a:xfrm>
              <a:off x="637" y="2167"/>
              <a:ext cx="28" cy="63"/>
            </a:xfrm>
            <a:custGeom>
              <a:avLst/>
              <a:gdLst>
                <a:gd name="T0" fmla="*/ 27 w 28"/>
                <a:gd name="T1" fmla="*/ 59 h 63"/>
                <a:gd name="T2" fmla="*/ 21 w 28"/>
                <a:gd name="T3" fmla="*/ 62 h 63"/>
                <a:gd name="T4" fmla="*/ 15 w 28"/>
                <a:gd name="T5" fmla="*/ 60 h 63"/>
                <a:gd name="T6" fmla="*/ 14 w 28"/>
                <a:gd name="T7" fmla="*/ 56 h 63"/>
                <a:gd name="T8" fmla="*/ 11 w 28"/>
                <a:gd name="T9" fmla="*/ 54 h 63"/>
                <a:gd name="T10" fmla="*/ 8 w 28"/>
                <a:gd name="T11" fmla="*/ 48 h 63"/>
                <a:gd name="T12" fmla="*/ 6 w 28"/>
                <a:gd name="T13" fmla="*/ 41 h 63"/>
                <a:gd name="T14" fmla="*/ 4 w 28"/>
                <a:gd name="T15" fmla="*/ 33 h 63"/>
                <a:gd name="T16" fmla="*/ 3 w 28"/>
                <a:gd name="T17" fmla="*/ 31 h 63"/>
                <a:gd name="T18" fmla="*/ 2 w 28"/>
                <a:gd name="T19" fmla="*/ 25 h 63"/>
                <a:gd name="T20" fmla="*/ 0 w 28"/>
                <a:gd name="T21" fmla="*/ 22 h 63"/>
                <a:gd name="T22" fmla="*/ 3 w 28"/>
                <a:gd name="T23" fmla="*/ 15 h 63"/>
                <a:gd name="T24" fmla="*/ 4 w 28"/>
                <a:gd name="T25" fmla="*/ 10 h 63"/>
                <a:gd name="T26" fmla="*/ 7 w 28"/>
                <a:gd name="T27" fmla="*/ 5 h 63"/>
                <a:gd name="T28" fmla="*/ 9 w 28"/>
                <a:gd name="T29" fmla="*/ 4 h 63"/>
                <a:gd name="T30" fmla="*/ 10 w 28"/>
                <a:gd name="T31" fmla="*/ 1 h 63"/>
                <a:gd name="T32" fmla="*/ 15 w 28"/>
                <a:gd name="T33" fmla="*/ 1 h 63"/>
                <a:gd name="T34" fmla="*/ 18 w 28"/>
                <a:gd name="T35" fmla="*/ 0 h 63"/>
                <a:gd name="T36" fmla="*/ 24 w 28"/>
                <a:gd name="T37" fmla="*/ 1 h 63"/>
                <a:gd name="T38" fmla="*/ 27 w 28"/>
                <a:gd name="T39" fmla="*/ 59 h 63"/>
                <a:gd name="T40" fmla="*/ 27 w 28"/>
                <a:gd name="T41" fmla="*/ 59 h 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8"/>
                <a:gd name="T64" fmla="*/ 0 h 63"/>
                <a:gd name="T65" fmla="*/ 28 w 28"/>
                <a:gd name="T66" fmla="*/ 63 h 6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8" h="63">
                  <a:moveTo>
                    <a:pt x="27" y="59"/>
                  </a:moveTo>
                  <a:lnTo>
                    <a:pt x="21" y="62"/>
                  </a:lnTo>
                  <a:lnTo>
                    <a:pt x="15" y="60"/>
                  </a:lnTo>
                  <a:lnTo>
                    <a:pt x="14" y="56"/>
                  </a:lnTo>
                  <a:lnTo>
                    <a:pt x="11" y="54"/>
                  </a:lnTo>
                  <a:lnTo>
                    <a:pt x="8" y="48"/>
                  </a:lnTo>
                  <a:lnTo>
                    <a:pt x="6" y="41"/>
                  </a:lnTo>
                  <a:lnTo>
                    <a:pt x="4" y="33"/>
                  </a:lnTo>
                  <a:lnTo>
                    <a:pt x="3" y="31"/>
                  </a:lnTo>
                  <a:lnTo>
                    <a:pt x="2" y="25"/>
                  </a:lnTo>
                  <a:lnTo>
                    <a:pt x="0" y="22"/>
                  </a:lnTo>
                  <a:lnTo>
                    <a:pt x="3" y="15"/>
                  </a:lnTo>
                  <a:lnTo>
                    <a:pt x="4" y="10"/>
                  </a:lnTo>
                  <a:lnTo>
                    <a:pt x="7" y="5"/>
                  </a:lnTo>
                  <a:lnTo>
                    <a:pt x="9" y="4"/>
                  </a:lnTo>
                  <a:lnTo>
                    <a:pt x="10" y="1"/>
                  </a:lnTo>
                  <a:lnTo>
                    <a:pt x="15" y="1"/>
                  </a:lnTo>
                  <a:lnTo>
                    <a:pt x="18" y="0"/>
                  </a:lnTo>
                  <a:lnTo>
                    <a:pt x="24" y="1"/>
                  </a:lnTo>
                  <a:lnTo>
                    <a:pt x="27" y="59"/>
                  </a:lnTo>
                </a:path>
              </a:pathLst>
            </a:custGeom>
            <a:solidFill>
              <a:srgbClr val="006062"/>
            </a:solidFill>
            <a:ln w="9525">
              <a:noFill/>
              <a:round/>
              <a:headEnd type="none" w="med" len="med"/>
              <a:tailEnd type="none" w="med" len="med"/>
            </a:ln>
          </p:spPr>
          <p:txBody>
            <a:bodyPr/>
            <a:lstStyle/>
            <a:p>
              <a:endParaRPr lang="en-US"/>
            </a:p>
          </p:txBody>
        </p:sp>
        <p:sp>
          <p:nvSpPr>
            <p:cNvPr id="2135" name="Freeform 81"/>
            <p:cNvSpPr>
              <a:spLocks/>
            </p:cNvSpPr>
            <p:nvPr/>
          </p:nvSpPr>
          <p:spPr bwMode="auto">
            <a:xfrm>
              <a:off x="434" y="2229"/>
              <a:ext cx="289" cy="139"/>
            </a:xfrm>
            <a:custGeom>
              <a:avLst/>
              <a:gdLst>
                <a:gd name="T0" fmla="*/ 283 w 289"/>
                <a:gd name="T1" fmla="*/ 138 h 139"/>
                <a:gd name="T2" fmla="*/ 288 w 289"/>
                <a:gd name="T3" fmla="*/ 116 h 139"/>
                <a:gd name="T4" fmla="*/ 196 w 289"/>
                <a:gd name="T5" fmla="*/ 8 h 139"/>
                <a:gd name="T6" fmla="*/ 183 w 289"/>
                <a:gd name="T7" fmla="*/ 0 h 139"/>
                <a:gd name="T8" fmla="*/ 114 w 289"/>
                <a:gd name="T9" fmla="*/ 7 h 139"/>
                <a:gd name="T10" fmla="*/ 0 w 289"/>
                <a:gd name="T11" fmla="*/ 138 h 139"/>
                <a:gd name="T12" fmla="*/ 283 w 289"/>
                <a:gd name="T13" fmla="*/ 138 h 139"/>
                <a:gd name="T14" fmla="*/ 283 w 289"/>
                <a:gd name="T15" fmla="*/ 138 h 139"/>
                <a:gd name="T16" fmla="*/ 0 60000 65536"/>
                <a:gd name="T17" fmla="*/ 0 60000 65536"/>
                <a:gd name="T18" fmla="*/ 0 60000 65536"/>
                <a:gd name="T19" fmla="*/ 0 60000 65536"/>
                <a:gd name="T20" fmla="*/ 0 60000 65536"/>
                <a:gd name="T21" fmla="*/ 0 60000 65536"/>
                <a:gd name="T22" fmla="*/ 0 60000 65536"/>
                <a:gd name="T23" fmla="*/ 0 60000 65536"/>
                <a:gd name="T24" fmla="*/ 0 w 289"/>
                <a:gd name="T25" fmla="*/ 0 h 139"/>
                <a:gd name="T26" fmla="*/ 289 w 289"/>
                <a:gd name="T27" fmla="*/ 139 h 13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9" h="139">
                  <a:moveTo>
                    <a:pt x="283" y="138"/>
                  </a:moveTo>
                  <a:lnTo>
                    <a:pt x="288" y="116"/>
                  </a:lnTo>
                  <a:lnTo>
                    <a:pt x="196" y="8"/>
                  </a:lnTo>
                  <a:lnTo>
                    <a:pt x="183" y="0"/>
                  </a:lnTo>
                  <a:lnTo>
                    <a:pt x="114" y="7"/>
                  </a:lnTo>
                  <a:lnTo>
                    <a:pt x="0" y="138"/>
                  </a:lnTo>
                  <a:lnTo>
                    <a:pt x="283" y="138"/>
                  </a:lnTo>
                </a:path>
              </a:pathLst>
            </a:custGeom>
            <a:solidFill>
              <a:srgbClr val="006062"/>
            </a:solidFill>
            <a:ln w="9525">
              <a:noFill/>
              <a:round/>
              <a:headEnd type="none" w="med" len="med"/>
              <a:tailEnd type="none" w="med" len="med"/>
            </a:ln>
          </p:spPr>
          <p:txBody>
            <a:bodyPr/>
            <a:lstStyle/>
            <a:p>
              <a:endParaRPr lang="en-US"/>
            </a:p>
          </p:txBody>
        </p:sp>
        <p:sp>
          <p:nvSpPr>
            <p:cNvPr id="2136" name="Freeform 82"/>
            <p:cNvSpPr>
              <a:spLocks/>
            </p:cNvSpPr>
            <p:nvPr/>
          </p:nvSpPr>
          <p:spPr bwMode="auto">
            <a:xfrm>
              <a:off x="568" y="2180"/>
              <a:ext cx="57" cy="62"/>
            </a:xfrm>
            <a:custGeom>
              <a:avLst/>
              <a:gdLst>
                <a:gd name="T0" fmla="*/ 0 w 57"/>
                <a:gd name="T1" fmla="*/ 61 h 62"/>
                <a:gd name="T2" fmla="*/ 5 w 57"/>
                <a:gd name="T3" fmla="*/ 46 h 62"/>
                <a:gd name="T4" fmla="*/ 6 w 57"/>
                <a:gd name="T5" fmla="*/ 41 h 62"/>
                <a:gd name="T6" fmla="*/ 6 w 57"/>
                <a:gd name="T7" fmla="*/ 38 h 62"/>
                <a:gd name="T8" fmla="*/ 4 w 57"/>
                <a:gd name="T9" fmla="*/ 30 h 62"/>
                <a:gd name="T10" fmla="*/ 3 w 57"/>
                <a:gd name="T11" fmla="*/ 23 h 62"/>
                <a:gd name="T12" fmla="*/ 4 w 57"/>
                <a:gd name="T13" fmla="*/ 17 h 62"/>
                <a:gd name="T14" fmla="*/ 6 w 57"/>
                <a:gd name="T15" fmla="*/ 12 h 62"/>
                <a:gd name="T16" fmla="*/ 10 w 57"/>
                <a:gd name="T17" fmla="*/ 7 h 62"/>
                <a:gd name="T18" fmla="*/ 12 w 57"/>
                <a:gd name="T19" fmla="*/ 7 h 62"/>
                <a:gd name="T20" fmla="*/ 14 w 57"/>
                <a:gd name="T21" fmla="*/ 6 h 62"/>
                <a:gd name="T22" fmla="*/ 15 w 57"/>
                <a:gd name="T23" fmla="*/ 7 h 62"/>
                <a:gd name="T24" fmla="*/ 18 w 57"/>
                <a:gd name="T25" fmla="*/ 4 h 62"/>
                <a:gd name="T26" fmla="*/ 22 w 57"/>
                <a:gd name="T27" fmla="*/ 2 h 62"/>
                <a:gd name="T28" fmla="*/ 27 w 57"/>
                <a:gd name="T29" fmla="*/ 0 h 62"/>
                <a:gd name="T30" fmla="*/ 33 w 57"/>
                <a:gd name="T31" fmla="*/ 2 h 62"/>
                <a:gd name="T32" fmla="*/ 36 w 57"/>
                <a:gd name="T33" fmla="*/ 4 h 62"/>
                <a:gd name="T34" fmla="*/ 42 w 57"/>
                <a:gd name="T35" fmla="*/ 9 h 62"/>
                <a:gd name="T36" fmla="*/ 44 w 57"/>
                <a:gd name="T37" fmla="*/ 14 h 62"/>
                <a:gd name="T38" fmla="*/ 47 w 57"/>
                <a:gd name="T39" fmla="*/ 22 h 62"/>
                <a:gd name="T40" fmla="*/ 56 w 57"/>
                <a:gd name="T41" fmla="*/ 57 h 62"/>
                <a:gd name="T42" fmla="*/ 0 w 57"/>
                <a:gd name="T43" fmla="*/ 61 h 62"/>
                <a:gd name="T44" fmla="*/ 0 w 57"/>
                <a:gd name="T45" fmla="*/ 61 h 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7"/>
                <a:gd name="T70" fmla="*/ 0 h 62"/>
                <a:gd name="T71" fmla="*/ 57 w 57"/>
                <a:gd name="T72" fmla="*/ 62 h 6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7" h="62">
                  <a:moveTo>
                    <a:pt x="0" y="61"/>
                  </a:moveTo>
                  <a:lnTo>
                    <a:pt x="5" y="46"/>
                  </a:lnTo>
                  <a:lnTo>
                    <a:pt x="6" y="41"/>
                  </a:lnTo>
                  <a:lnTo>
                    <a:pt x="6" y="38"/>
                  </a:lnTo>
                  <a:lnTo>
                    <a:pt x="4" y="30"/>
                  </a:lnTo>
                  <a:lnTo>
                    <a:pt x="3" y="23"/>
                  </a:lnTo>
                  <a:lnTo>
                    <a:pt x="4" y="17"/>
                  </a:lnTo>
                  <a:lnTo>
                    <a:pt x="6" y="12"/>
                  </a:lnTo>
                  <a:lnTo>
                    <a:pt x="10" y="7"/>
                  </a:lnTo>
                  <a:lnTo>
                    <a:pt x="12" y="7"/>
                  </a:lnTo>
                  <a:lnTo>
                    <a:pt x="14" y="6"/>
                  </a:lnTo>
                  <a:lnTo>
                    <a:pt x="15" y="7"/>
                  </a:lnTo>
                  <a:lnTo>
                    <a:pt x="18" y="4"/>
                  </a:lnTo>
                  <a:lnTo>
                    <a:pt x="22" y="2"/>
                  </a:lnTo>
                  <a:lnTo>
                    <a:pt x="27" y="0"/>
                  </a:lnTo>
                  <a:lnTo>
                    <a:pt x="33" y="2"/>
                  </a:lnTo>
                  <a:lnTo>
                    <a:pt x="36" y="4"/>
                  </a:lnTo>
                  <a:lnTo>
                    <a:pt x="42" y="9"/>
                  </a:lnTo>
                  <a:lnTo>
                    <a:pt x="44" y="14"/>
                  </a:lnTo>
                  <a:lnTo>
                    <a:pt x="47" y="22"/>
                  </a:lnTo>
                  <a:lnTo>
                    <a:pt x="56" y="57"/>
                  </a:lnTo>
                  <a:lnTo>
                    <a:pt x="0" y="61"/>
                  </a:lnTo>
                </a:path>
              </a:pathLst>
            </a:custGeom>
            <a:solidFill>
              <a:srgbClr val="006062"/>
            </a:solidFill>
            <a:ln w="9525">
              <a:noFill/>
              <a:round/>
              <a:headEnd type="none" w="med" len="med"/>
              <a:tailEnd type="none" w="med" len="med"/>
            </a:ln>
          </p:spPr>
          <p:txBody>
            <a:bodyPr/>
            <a:lstStyle/>
            <a:p>
              <a:endParaRPr lang="en-US"/>
            </a:p>
          </p:txBody>
        </p:sp>
        <p:sp>
          <p:nvSpPr>
            <p:cNvPr id="2137" name="Freeform 83"/>
            <p:cNvSpPr>
              <a:spLocks/>
            </p:cNvSpPr>
            <p:nvPr/>
          </p:nvSpPr>
          <p:spPr bwMode="auto">
            <a:xfrm>
              <a:off x="124" y="2709"/>
              <a:ext cx="175" cy="247"/>
            </a:xfrm>
            <a:custGeom>
              <a:avLst/>
              <a:gdLst>
                <a:gd name="T0" fmla="*/ 0 w 175"/>
                <a:gd name="T1" fmla="*/ 246 h 247"/>
                <a:gd name="T2" fmla="*/ 3 w 175"/>
                <a:gd name="T3" fmla="*/ 153 h 247"/>
                <a:gd name="T4" fmla="*/ 9 w 175"/>
                <a:gd name="T5" fmla="*/ 126 h 247"/>
                <a:gd name="T6" fmla="*/ 23 w 175"/>
                <a:gd name="T7" fmla="*/ 113 h 247"/>
                <a:gd name="T8" fmla="*/ 41 w 175"/>
                <a:gd name="T9" fmla="*/ 111 h 247"/>
                <a:gd name="T10" fmla="*/ 56 w 175"/>
                <a:gd name="T11" fmla="*/ 107 h 247"/>
                <a:gd name="T12" fmla="*/ 62 w 175"/>
                <a:gd name="T13" fmla="*/ 98 h 247"/>
                <a:gd name="T14" fmla="*/ 63 w 175"/>
                <a:gd name="T15" fmla="*/ 84 h 247"/>
                <a:gd name="T16" fmla="*/ 57 w 175"/>
                <a:gd name="T17" fmla="*/ 77 h 247"/>
                <a:gd name="T18" fmla="*/ 57 w 175"/>
                <a:gd name="T19" fmla="*/ 73 h 247"/>
                <a:gd name="T20" fmla="*/ 52 w 175"/>
                <a:gd name="T21" fmla="*/ 67 h 247"/>
                <a:gd name="T22" fmla="*/ 47 w 175"/>
                <a:gd name="T23" fmla="*/ 55 h 247"/>
                <a:gd name="T24" fmla="*/ 47 w 175"/>
                <a:gd name="T25" fmla="*/ 54 h 247"/>
                <a:gd name="T26" fmla="*/ 43 w 175"/>
                <a:gd name="T27" fmla="*/ 44 h 247"/>
                <a:gd name="T28" fmla="*/ 47 w 175"/>
                <a:gd name="T29" fmla="*/ 27 h 247"/>
                <a:gd name="T30" fmla="*/ 57 w 175"/>
                <a:gd name="T31" fmla="*/ 18 h 247"/>
                <a:gd name="T32" fmla="*/ 69 w 175"/>
                <a:gd name="T33" fmla="*/ 6 h 247"/>
                <a:gd name="T34" fmla="*/ 91 w 175"/>
                <a:gd name="T35" fmla="*/ 0 h 247"/>
                <a:gd name="T36" fmla="*/ 109 w 175"/>
                <a:gd name="T37" fmla="*/ 10 h 247"/>
                <a:gd name="T38" fmla="*/ 114 w 175"/>
                <a:gd name="T39" fmla="*/ 17 h 247"/>
                <a:gd name="T40" fmla="*/ 124 w 175"/>
                <a:gd name="T41" fmla="*/ 20 h 247"/>
                <a:gd name="T42" fmla="*/ 124 w 175"/>
                <a:gd name="T43" fmla="*/ 29 h 247"/>
                <a:gd name="T44" fmla="*/ 125 w 175"/>
                <a:gd name="T45" fmla="*/ 33 h 247"/>
                <a:gd name="T46" fmla="*/ 133 w 175"/>
                <a:gd name="T47" fmla="*/ 42 h 247"/>
                <a:gd name="T48" fmla="*/ 127 w 175"/>
                <a:gd name="T49" fmla="*/ 55 h 247"/>
                <a:gd name="T50" fmla="*/ 128 w 175"/>
                <a:gd name="T51" fmla="*/ 64 h 247"/>
                <a:gd name="T52" fmla="*/ 123 w 175"/>
                <a:gd name="T53" fmla="*/ 73 h 247"/>
                <a:gd name="T54" fmla="*/ 118 w 175"/>
                <a:gd name="T55" fmla="*/ 75 h 247"/>
                <a:gd name="T56" fmla="*/ 118 w 175"/>
                <a:gd name="T57" fmla="*/ 80 h 247"/>
                <a:gd name="T58" fmla="*/ 113 w 175"/>
                <a:gd name="T59" fmla="*/ 89 h 247"/>
                <a:gd name="T60" fmla="*/ 109 w 175"/>
                <a:gd name="T61" fmla="*/ 98 h 247"/>
                <a:gd name="T62" fmla="*/ 120 w 175"/>
                <a:gd name="T63" fmla="*/ 107 h 247"/>
                <a:gd name="T64" fmla="*/ 138 w 175"/>
                <a:gd name="T65" fmla="*/ 116 h 247"/>
                <a:gd name="T66" fmla="*/ 158 w 175"/>
                <a:gd name="T67" fmla="*/ 124 h 247"/>
                <a:gd name="T68" fmla="*/ 166 w 175"/>
                <a:gd name="T69" fmla="*/ 135 h 247"/>
                <a:gd name="T70" fmla="*/ 170 w 175"/>
                <a:gd name="T71" fmla="*/ 150 h 247"/>
                <a:gd name="T72" fmla="*/ 173 w 175"/>
                <a:gd name="T73" fmla="*/ 171 h 247"/>
                <a:gd name="T74" fmla="*/ 174 w 175"/>
                <a:gd name="T75" fmla="*/ 235 h 247"/>
                <a:gd name="T76" fmla="*/ 0 w 175"/>
                <a:gd name="T77" fmla="*/ 246 h 247"/>
                <a:gd name="T78" fmla="*/ 0 w 175"/>
                <a:gd name="T79" fmla="*/ 246 h 24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75"/>
                <a:gd name="T121" fmla="*/ 0 h 247"/>
                <a:gd name="T122" fmla="*/ 175 w 175"/>
                <a:gd name="T123" fmla="*/ 247 h 24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75" h="247">
                  <a:moveTo>
                    <a:pt x="0" y="246"/>
                  </a:moveTo>
                  <a:lnTo>
                    <a:pt x="3" y="153"/>
                  </a:lnTo>
                  <a:lnTo>
                    <a:pt x="9" y="126"/>
                  </a:lnTo>
                  <a:lnTo>
                    <a:pt x="23" y="113"/>
                  </a:lnTo>
                  <a:lnTo>
                    <a:pt x="41" y="111"/>
                  </a:lnTo>
                  <a:lnTo>
                    <a:pt x="56" y="107"/>
                  </a:lnTo>
                  <a:lnTo>
                    <a:pt x="62" y="98"/>
                  </a:lnTo>
                  <a:lnTo>
                    <a:pt x="63" y="84"/>
                  </a:lnTo>
                  <a:lnTo>
                    <a:pt x="57" y="77"/>
                  </a:lnTo>
                  <a:lnTo>
                    <a:pt x="57" y="73"/>
                  </a:lnTo>
                  <a:lnTo>
                    <a:pt x="52" y="67"/>
                  </a:lnTo>
                  <a:lnTo>
                    <a:pt x="47" y="55"/>
                  </a:lnTo>
                  <a:lnTo>
                    <a:pt x="47" y="54"/>
                  </a:lnTo>
                  <a:lnTo>
                    <a:pt x="43" y="44"/>
                  </a:lnTo>
                  <a:lnTo>
                    <a:pt x="47" y="27"/>
                  </a:lnTo>
                  <a:lnTo>
                    <a:pt x="57" y="18"/>
                  </a:lnTo>
                  <a:lnTo>
                    <a:pt x="69" y="6"/>
                  </a:lnTo>
                  <a:lnTo>
                    <a:pt x="91" y="0"/>
                  </a:lnTo>
                  <a:lnTo>
                    <a:pt x="109" y="10"/>
                  </a:lnTo>
                  <a:lnTo>
                    <a:pt x="114" y="17"/>
                  </a:lnTo>
                  <a:lnTo>
                    <a:pt x="124" y="20"/>
                  </a:lnTo>
                  <a:lnTo>
                    <a:pt x="124" y="29"/>
                  </a:lnTo>
                  <a:lnTo>
                    <a:pt x="125" y="33"/>
                  </a:lnTo>
                  <a:lnTo>
                    <a:pt x="133" y="42"/>
                  </a:lnTo>
                  <a:lnTo>
                    <a:pt x="127" y="55"/>
                  </a:lnTo>
                  <a:lnTo>
                    <a:pt x="128" y="64"/>
                  </a:lnTo>
                  <a:lnTo>
                    <a:pt x="123" y="73"/>
                  </a:lnTo>
                  <a:lnTo>
                    <a:pt x="118" y="75"/>
                  </a:lnTo>
                  <a:lnTo>
                    <a:pt x="118" y="80"/>
                  </a:lnTo>
                  <a:lnTo>
                    <a:pt x="113" y="89"/>
                  </a:lnTo>
                  <a:lnTo>
                    <a:pt x="109" y="98"/>
                  </a:lnTo>
                  <a:lnTo>
                    <a:pt x="120" y="107"/>
                  </a:lnTo>
                  <a:lnTo>
                    <a:pt x="138" y="116"/>
                  </a:lnTo>
                  <a:lnTo>
                    <a:pt x="158" y="124"/>
                  </a:lnTo>
                  <a:lnTo>
                    <a:pt x="166" y="135"/>
                  </a:lnTo>
                  <a:lnTo>
                    <a:pt x="170" y="150"/>
                  </a:lnTo>
                  <a:lnTo>
                    <a:pt x="173" y="171"/>
                  </a:lnTo>
                  <a:lnTo>
                    <a:pt x="174" y="235"/>
                  </a:lnTo>
                  <a:lnTo>
                    <a:pt x="0" y="246"/>
                  </a:lnTo>
                </a:path>
              </a:pathLst>
            </a:custGeom>
            <a:solidFill>
              <a:srgbClr val="727272"/>
            </a:solidFill>
            <a:ln w="9525">
              <a:noFill/>
              <a:round/>
              <a:headEnd type="none" w="med" len="med"/>
              <a:tailEnd type="none" w="med" len="med"/>
            </a:ln>
          </p:spPr>
          <p:txBody>
            <a:bodyPr/>
            <a:lstStyle/>
            <a:p>
              <a:endParaRPr lang="en-US"/>
            </a:p>
          </p:txBody>
        </p:sp>
        <p:sp>
          <p:nvSpPr>
            <p:cNvPr id="2138" name="Freeform 84"/>
            <p:cNvSpPr>
              <a:spLocks/>
            </p:cNvSpPr>
            <p:nvPr/>
          </p:nvSpPr>
          <p:spPr bwMode="auto">
            <a:xfrm>
              <a:off x="254" y="2695"/>
              <a:ext cx="187" cy="236"/>
            </a:xfrm>
            <a:custGeom>
              <a:avLst/>
              <a:gdLst>
                <a:gd name="T0" fmla="*/ 0 w 187"/>
                <a:gd name="T1" fmla="*/ 213 h 236"/>
                <a:gd name="T2" fmla="*/ 0 w 187"/>
                <a:gd name="T3" fmla="*/ 172 h 236"/>
                <a:gd name="T4" fmla="*/ 3 w 187"/>
                <a:gd name="T5" fmla="*/ 158 h 236"/>
                <a:gd name="T6" fmla="*/ 5 w 187"/>
                <a:gd name="T7" fmla="*/ 151 h 236"/>
                <a:gd name="T8" fmla="*/ 9 w 187"/>
                <a:gd name="T9" fmla="*/ 142 h 236"/>
                <a:gd name="T10" fmla="*/ 15 w 187"/>
                <a:gd name="T11" fmla="*/ 136 h 236"/>
                <a:gd name="T12" fmla="*/ 23 w 187"/>
                <a:gd name="T13" fmla="*/ 127 h 236"/>
                <a:gd name="T14" fmla="*/ 29 w 187"/>
                <a:gd name="T15" fmla="*/ 126 h 236"/>
                <a:gd name="T16" fmla="*/ 37 w 187"/>
                <a:gd name="T17" fmla="*/ 122 h 236"/>
                <a:gd name="T18" fmla="*/ 34 w 187"/>
                <a:gd name="T19" fmla="*/ 118 h 236"/>
                <a:gd name="T20" fmla="*/ 32 w 187"/>
                <a:gd name="T21" fmla="*/ 113 h 236"/>
                <a:gd name="T22" fmla="*/ 32 w 187"/>
                <a:gd name="T23" fmla="*/ 107 h 236"/>
                <a:gd name="T24" fmla="*/ 34 w 187"/>
                <a:gd name="T25" fmla="*/ 96 h 236"/>
                <a:gd name="T26" fmla="*/ 39 w 187"/>
                <a:gd name="T27" fmla="*/ 87 h 236"/>
                <a:gd name="T28" fmla="*/ 39 w 187"/>
                <a:gd name="T29" fmla="*/ 75 h 236"/>
                <a:gd name="T30" fmla="*/ 39 w 187"/>
                <a:gd name="T31" fmla="*/ 64 h 236"/>
                <a:gd name="T32" fmla="*/ 36 w 187"/>
                <a:gd name="T33" fmla="*/ 55 h 236"/>
                <a:gd name="T34" fmla="*/ 35 w 187"/>
                <a:gd name="T35" fmla="*/ 46 h 236"/>
                <a:gd name="T36" fmla="*/ 36 w 187"/>
                <a:gd name="T37" fmla="*/ 35 h 236"/>
                <a:gd name="T38" fmla="*/ 39 w 187"/>
                <a:gd name="T39" fmla="*/ 24 h 236"/>
                <a:gd name="T40" fmla="*/ 46 w 187"/>
                <a:gd name="T41" fmla="*/ 14 h 236"/>
                <a:gd name="T42" fmla="*/ 54 w 187"/>
                <a:gd name="T43" fmla="*/ 7 h 236"/>
                <a:gd name="T44" fmla="*/ 66 w 187"/>
                <a:gd name="T45" fmla="*/ 0 h 236"/>
                <a:gd name="T46" fmla="*/ 68 w 187"/>
                <a:gd name="T47" fmla="*/ 2 h 236"/>
                <a:gd name="T48" fmla="*/ 71 w 187"/>
                <a:gd name="T49" fmla="*/ 2 h 236"/>
                <a:gd name="T50" fmla="*/ 75 w 187"/>
                <a:gd name="T51" fmla="*/ 5 h 236"/>
                <a:gd name="T52" fmla="*/ 80 w 187"/>
                <a:gd name="T53" fmla="*/ 7 h 236"/>
                <a:gd name="T54" fmla="*/ 83 w 187"/>
                <a:gd name="T55" fmla="*/ 7 h 236"/>
                <a:gd name="T56" fmla="*/ 86 w 187"/>
                <a:gd name="T57" fmla="*/ 6 h 236"/>
                <a:gd name="T58" fmla="*/ 90 w 187"/>
                <a:gd name="T59" fmla="*/ 7 h 236"/>
                <a:gd name="T60" fmla="*/ 101 w 187"/>
                <a:gd name="T61" fmla="*/ 13 h 236"/>
                <a:gd name="T62" fmla="*/ 109 w 187"/>
                <a:gd name="T63" fmla="*/ 23 h 236"/>
                <a:gd name="T64" fmla="*/ 114 w 187"/>
                <a:gd name="T65" fmla="*/ 34 h 236"/>
                <a:gd name="T66" fmla="*/ 118 w 187"/>
                <a:gd name="T67" fmla="*/ 45 h 236"/>
                <a:gd name="T68" fmla="*/ 121 w 187"/>
                <a:gd name="T69" fmla="*/ 55 h 236"/>
                <a:gd name="T70" fmla="*/ 123 w 187"/>
                <a:gd name="T71" fmla="*/ 68 h 236"/>
                <a:gd name="T72" fmla="*/ 126 w 187"/>
                <a:gd name="T73" fmla="*/ 79 h 236"/>
                <a:gd name="T74" fmla="*/ 126 w 187"/>
                <a:gd name="T75" fmla="*/ 89 h 236"/>
                <a:gd name="T76" fmla="*/ 127 w 187"/>
                <a:gd name="T77" fmla="*/ 96 h 236"/>
                <a:gd name="T78" fmla="*/ 127 w 187"/>
                <a:gd name="T79" fmla="*/ 103 h 236"/>
                <a:gd name="T80" fmla="*/ 127 w 187"/>
                <a:gd name="T81" fmla="*/ 110 h 236"/>
                <a:gd name="T82" fmla="*/ 126 w 187"/>
                <a:gd name="T83" fmla="*/ 114 h 236"/>
                <a:gd name="T84" fmla="*/ 125 w 187"/>
                <a:gd name="T85" fmla="*/ 116 h 236"/>
                <a:gd name="T86" fmla="*/ 126 w 187"/>
                <a:gd name="T87" fmla="*/ 119 h 236"/>
                <a:gd name="T88" fmla="*/ 132 w 187"/>
                <a:gd name="T89" fmla="*/ 123 h 236"/>
                <a:gd name="T90" fmla="*/ 138 w 187"/>
                <a:gd name="T91" fmla="*/ 127 h 236"/>
                <a:gd name="T92" fmla="*/ 146 w 187"/>
                <a:gd name="T93" fmla="*/ 131 h 236"/>
                <a:gd name="T94" fmla="*/ 152 w 187"/>
                <a:gd name="T95" fmla="*/ 135 h 236"/>
                <a:gd name="T96" fmla="*/ 164 w 187"/>
                <a:gd name="T97" fmla="*/ 149 h 236"/>
                <a:gd name="T98" fmla="*/ 180 w 187"/>
                <a:gd name="T99" fmla="*/ 172 h 236"/>
                <a:gd name="T100" fmla="*/ 185 w 187"/>
                <a:gd name="T101" fmla="*/ 184 h 236"/>
                <a:gd name="T102" fmla="*/ 184 w 187"/>
                <a:gd name="T103" fmla="*/ 186 h 236"/>
                <a:gd name="T104" fmla="*/ 185 w 187"/>
                <a:gd name="T105" fmla="*/ 199 h 236"/>
                <a:gd name="T106" fmla="*/ 186 w 187"/>
                <a:gd name="T107" fmla="*/ 222 h 236"/>
                <a:gd name="T108" fmla="*/ 186 w 187"/>
                <a:gd name="T109" fmla="*/ 234 h 236"/>
                <a:gd name="T110" fmla="*/ 101 w 187"/>
                <a:gd name="T111" fmla="*/ 235 h 236"/>
                <a:gd name="T112" fmla="*/ 22 w 187"/>
                <a:gd name="T113" fmla="*/ 234 h 2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87"/>
                <a:gd name="T172" fmla="*/ 0 h 236"/>
                <a:gd name="T173" fmla="*/ 187 w 187"/>
                <a:gd name="T174" fmla="*/ 236 h 2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87" h="236">
                  <a:moveTo>
                    <a:pt x="5" y="232"/>
                  </a:moveTo>
                  <a:lnTo>
                    <a:pt x="3" y="232"/>
                  </a:lnTo>
                  <a:lnTo>
                    <a:pt x="3" y="230"/>
                  </a:lnTo>
                  <a:lnTo>
                    <a:pt x="1" y="227"/>
                  </a:lnTo>
                  <a:lnTo>
                    <a:pt x="1" y="223"/>
                  </a:lnTo>
                  <a:lnTo>
                    <a:pt x="0" y="219"/>
                  </a:lnTo>
                  <a:lnTo>
                    <a:pt x="0" y="213"/>
                  </a:lnTo>
                  <a:lnTo>
                    <a:pt x="0" y="206"/>
                  </a:lnTo>
                  <a:lnTo>
                    <a:pt x="0" y="200"/>
                  </a:lnTo>
                  <a:lnTo>
                    <a:pt x="0" y="194"/>
                  </a:lnTo>
                  <a:lnTo>
                    <a:pt x="0" y="188"/>
                  </a:lnTo>
                  <a:lnTo>
                    <a:pt x="0" y="183"/>
                  </a:lnTo>
                  <a:lnTo>
                    <a:pt x="0" y="176"/>
                  </a:lnTo>
                  <a:lnTo>
                    <a:pt x="0" y="172"/>
                  </a:lnTo>
                  <a:lnTo>
                    <a:pt x="0" y="168"/>
                  </a:lnTo>
                  <a:lnTo>
                    <a:pt x="0" y="165"/>
                  </a:lnTo>
                  <a:lnTo>
                    <a:pt x="3" y="161"/>
                  </a:lnTo>
                  <a:lnTo>
                    <a:pt x="3" y="160"/>
                  </a:lnTo>
                  <a:lnTo>
                    <a:pt x="3" y="158"/>
                  </a:lnTo>
                  <a:lnTo>
                    <a:pt x="3" y="156"/>
                  </a:lnTo>
                  <a:lnTo>
                    <a:pt x="3" y="155"/>
                  </a:lnTo>
                  <a:lnTo>
                    <a:pt x="5" y="153"/>
                  </a:lnTo>
                  <a:lnTo>
                    <a:pt x="5" y="151"/>
                  </a:lnTo>
                  <a:lnTo>
                    <a:pt x="6" y="149"/>
                  </a:lnTo>
                  <a:lnTo>
                    <a:pt x="6" y="147"/>
                  </a:lnTo>
                  <a:lnTo>
                    <a:pt x="8" y="145"/>
                  </a:lnTo>
                  <a:lnTo>
                    <a:pt x="9" y="142"/>
                  </a:lnTo>
                  <a:lnTo>
                    <a:pt x="11" y="140"/>
                  </a:lnTo>
                  <a:lnTo>
                    <a:pt x="13" y="138"/>
                  </a:lnTo>
                  <a:lnTo>
                    <a:pt x="15" y="136"/>
                  </a:lnTo>
                  <a:lnTo>
                    <a:pt x="17" y="134"/>
                  </a:lnTo>
                  <a:lnTo>
                    <a:pt x="19" y="132"/>
                  </a:lnTo>
                  <a:lnTo>
                    <a:pt x="21" y="130"/>
                  </a:lnTo>
                  <a:lnTo>
                    <a:pt x="21" y="129"/>
                  </a:lnTo>
                  <a:lnTo>
                    <a:pt x="23" y="127"/>
                  </a:lnTo>
                  <a:lnTo>
                    <a:pt x="24" y="127"/>
                  </a:lnTo>
                  <a:lnTo>
                    <a:pt x="26" y="126"/>
                  </a:lnTo>
                  <a:lnTo>
                    <a:pt x="28" y="126"/>
                  </a:lnTo>
                  <a:lnTo>
                    <a:pt x="29" y="126"/>
                  </a:lnTo>
                  <a:lnTo>
                    <a:pt x="32" y="124"/>
                  </a:lnTo>
                  <a:lnTo>
                    <a:pt x="34" y="124"/>
                  </a:lnTo>
                  <a:lnTo>
                    <a:pt x="36" y="122"/>
                  </a:lnTo>
                  <a:lnTo>
                    <a:pt x="37" y="122"/>
                  </a:lnTo>
                  <a:lnTo>
                    <a:pt x="39" y="120"/>
                  </a:lnTo>
                  <a:lnTo>
                    <a:pt x="37" y="120"/>
                  </a:lnTo>
                  <a:lnTo>
                    <a:pt x="36" y="120"/>
                  </a:lnTo>
                  <a:lnTo>
                    <a:pt x="36" y="118"/>
                  </a:lnTo>
                  <a:lnTo>
                    <a:pt x="34" y="118"/>
                  </a:lnTo>
                  <a:lnTo>
                    <a:pt x="34" y="117"/>
                  </a:lnTo>
                  <a:lnTo>
                    <a:pt x="34" y="115"/>
                  </a:lnTo>
                  <a:lnTo>
                    <a:pt x="32" y="115"/>
                  </a:lnTo>
                  <a:lnTo>
                    <a:pt x="32" y="113"/>
                  </a:lnTo>
                  <a:lnTo>
                    <a:pt x="32" y="111"/>
                  </a:lnTo>
                  <a:lnTo>
                    <a:pt x="32" y="108"/>
                  </a:lnTo>
                  <a:lnTo>
                    <a:pt x="32" y="107"/>
                  </a:lnTo>
                  <a:lnTo>
                    <a:pt x="32" y="104"/>
                  </a:lnTo>
                  <a:lnTo>
                    <a:pt x="32" y="102"/>
                  </a:lnTo>
                  <a:lnTo>
                    <a:pt x="32" y="100"/>
                  </a:lnTo>
                  <a:lnTo>
                    <a:pt x="34" y="98"/>
                  </a:lnTo>
                  <a:lnTo>
                    <a:pt x="34" y="96"/>
                  </a:lnTo>
                  <a:lnTo>
                    <a:pt x="34" y="94"/>
                  </a:lnTo>
                  <a:lnTo>
                    <a:pt x="36" y="92"/>
                  </a:lnTo>
                  <a:lnTo>
                    <a:pt x="37" y="90"/>
                  </a:lnTo>
                  <a:lnTo>
                    <a:pt x="37" y="89"/>
                  </a:lnTo>
                  <a:lnTo>
                    <a:pt x="39" y="87"/>
                  </a:lnTo>
                  <a:lnTo>
                    <a:pt x="39" y="84"/>
                  </a:lnTo>
                  <a:lnTo>
                    <a:pt x="39" y="82"/>
                  </a:lnTo>
                  <a:lnTo>
                    <a:pt x="39" y="79"/>
                  </a:lnTo>
                  <a:lnTo>
                    <a:pt x="39" y="78"/>
                  </a:lnTo>
                  <a:lnTo>
                    <a:pt x="39" y="75"/>
                  </a:lnTo>
                  <a:lnTo>
                    <a:pt x="39" y="73"/>
                  </a:lnTo>
                  <a:lnTo>
                    <a:pt x="39" y="71"/>
                  </a:lnTo>
                  <a:lnTo>
                    <a:pt x="39" y="69"/>
                  </a:lnTo>
                  <a:lnTo>
                    <a:pt x="39" y="68"/>
                  </a:lnTo>
                  <a:lnTo>
                    <a:pt x="39" y="66"/>
                  </a:lnTo>
                  <a:lnTo>
                    <a:pt x="39" y="64"/>
                  </a:lnTo>
                  <a:lnTo>
                    <a:pt x="39" y="62"/>
                  </a:lnTo>
                  <a:lnTo>
                    <a:pt x="37" y="62"/>
                  </a:lnTo>
                  <a:lnTo>
                    <a:pt x="37" y="60"/>
                  </a:lnTo>
                  <a:lnTo>
                    <a:pt x="37" y="58"/>
                  </a:lnTo>
                  <a:lnTo>
                    <a:pt x="36" y="58"/>
                  </a:lnTo>
                  <a:lnTo>
                    <a:pt x="36" y="55"/>
                  </a:lnTo>
                  <a:lnTo>
                    <a:pt x="36" y="54"/>
                  </a:lnTo>
                  <a:lnTo>
                    <a:pt x="36" y="52"/>
                  </a:lnTo>
                  <a:lnTo>
                    <a:pt x="35" y="52"/>
                  </a:lnTo>
                  <a:lnTo>
                    <a:pt x="35" y="50"/>
                  </a:lnTo>
                  <a:lnTo>
                    <a:pt x="35" y="48"/>
                  </a:lnTo>
                  <a:lnTo>
                    <a:pt x="35" y="46"/>
                  </a:lnTo>
                  <a:lnTo>
                    <a:pt x="35" y="44"/>
                  </a:lnTo>
                  <a:lnTo>
                    <a:pt x="35" y="43"/>
                  </a:lnTo>
                  <a:lnTo>
                    <a:pt x="35" y="41"/>
                  </a:lnTo>
                  <a:lnTo>
                    <a:pt x="35" y="39"/>
                  </a:lnTo>
                  <a:lnTo>
                    <a:pt x="35" y="37"/>
                  </a:lnTo>
                  <a:lnTo>
                    <a:pt x="36" y="35"/>
                  </a:lnTo>
                  <a:lnTo>
                    <a:pt x="36" y="34"/>
                  </a:lnTo>
                  <a:lnTo>
                    <a:pt x="36" y="32"/>
                  </a:lnTo>
                  <a:lnTo>
                    <a:pt x="36" y="30"/>
                  </a:lnTo>
                  <a:lnTo>
                    <a:pt x="38" y="28"/>
                  </a:lnTo>
                  <a:lnTo>
                    <a:pt x="39" y="26"/>
                  </a:lnTo>
                  <a:lnTo>
                    <a:pt x="39" y="24"/>
                  </a:lnTo>
                  <a:lnTo>
                    <a:pt x="41" y="21"/>
                  </a:lnTo>
                  <a:lnTo>
                    <a:pt x="43" y="19"/>
                  </a:lnTo>
                  <a:lnTo>
                    <a:pt x="43" y="18"/>
                  </a:lnTo>
                  <a:lnTo>
                    <a:pt x="45" y="16"/>
                  </a:lnTo>
                  <a:lnTo>
                    <a:pt x="46" y="14"/>
                  </a:lnTo>
                  <a:lnTo>
                    <a:pt x="48" y="12"/>
                  </a:lnTo>
                  <a:lnTo>
                    <a:pt x="50" y="10"/>
                  </a:lnTo>
                  <a:lnTo>
                    <a:pt x="52" y="9"/>
                  </a:lnTo>
                  <a:lnTo>
                    <a:pt x="54" y="7"/>
                  </a:lnTo>
                  <a:lnTo>
                    <a:pt x="56" y="5"/>
                  </a:lnTo>
                  <a:lnTo>
                    <a:pt x="58" y="5"/>
                  </a:lnTo>
                  <a:lnTo>
                    <a:pt x="60" y="3"/>
                  </a:lnTo>
                  <a:lnTo>
                    <a:pt x="62" y="2"/>
                  </a:lnTo>
                  <a:lnTo>
                    <a:pt x="64" y="2"/>
                  </a:lnTo>
                  <a:lnTo>
                    <a:pt x="66" y="0"/>
                  </a:lnTo>
                  <a:lnTo>
                    <a:pt x="66" y="2"/>
                  </a:lnTo>
                  <a:lnTo>
                    <a:pt x="68" y="2"/>
                  </a:lnTo>
                  <a:lnTo>
                    <a:pt x="70" y="2"/>
                  </a:lnTo>
                  <a:lnTo>
                    <a:pt x="71" y="2"/>
                  </a:lnTo>
                  <a:lnTo>
                    <a:pt x="73" y="2"/>
                  </a:lnTo>
                  <a:lnTo>
                    <a:pt x="73" y="4"/>
                  </a:lnTo>
                  <a:lnTo>
                    <a:pt x="75" y="4"/>
                  </a:lnTo>
                  <a:lnTo>
                    <a:pt x="75" y="5"/>
                  </a:lnTo>
                  <a:lnTo>
                    <a:pt x="78" y="5"/>
                  </a:lnTo>
                  <a:lnTo>
                    <a:pt x="78" y="7"/>
                  </a:lnTo>
                  <a:lnTo>
                    <a:pt x="80" y="7"/>
                  </a:lnTo>
                  <a:lnTo>
                    <a:pt x="81" y="7"/>
                  </a:lnTo>
                  <a:lnTo>
                    <a:pt x="83" y="7"/>
                  </a:lnTo>
                  <a:lnTo>
                    <a:pt x="84" y="7"/>
                  </a:lnTo>
                  <a:lnTo>
                    <a:pt x="86" y="6"/>
                  </a:lnTo>
                  <a:lnTo>
                    <a:pt x="88" y="6"/>
                  </a:lnTo>
                  <a:lnTo>
                    <a:pt x="90" y="4"/>
                  </a:lnTo>
                  <a:lnTo>
                    <a:pt x="90" y="7"/>
                  </a:lnTo>
                  <a:lnTo>
                    <a:pt x="93" y="7"/>
                  </a:lnTo>
                  <a:lnTo>
                    <a:pt x="93" y="9"/>
                  </a:lnTo>
                  <a:lnTo>
                    <a:pt x="94" y="9"/>
                  </a:lnTo>
                  <a:lnTo>
                    <a:pt x="94" y="11"/>
                  </a:lnTo>
                  <a:lnTo>
                    <a:pt x="97" y="11"/>
                  </a:lnTo>
                  <a:lnTo>
                    <a:pt x="99" y="13"/>
                  </a:lnTo>
                  <a:lnTo>
                    <a:pt x="101" y="13"/>
                  </a:lnTo>
                  <a:lnTo>
                    <a:pt x="101" y="15"/>
                  </a:lnTo>
                  <a:lnTo>
                    <a:pt x="103" y="16"/>
                  </a:lnTo>
                  <a:lnTo>
                    <a:pt x="104" y="19"/>
                  </a:lnTo>
                  <a:lnTo>
                    <a:pt x="106" y="19"/>
                  </a:lnTo>
                  <a:lnTo>
                    <a:pt x="106" y="21"/>
                  </a:lnTo>
                  <a:lnTo>
                    <a:pt x="108" y="21"/>
                  </a:lnTo>
                  <a:lnTo>
                    <a:pt x="109" y="23"/>
                  </a:lnTo>
                  <a:lnTo>
                    <a:pt x="111" y="23"/>
                  </a:lnTo>
                  <a:lnTo>
                    <a:pt x="111" y="25"/>
                  </a:lnTo>
                  <a:lnTo>
                    <a:pt x="111" y="26"/>
                  </a:lnTo>
                  <a:lnTo>
                    <a:pt x="111" y="29"/>
                  </a:lnTo>
                  <a:lnTo>
                    <a:pt x="113" y="29"/>
                  </a:lnTo>
                  <a:lnTo>
                    <a:pt x="113" y="31"/>
                  </a:lnTo>
                  <a:lnTo>
                    <a:pt x="114" y="34"/>
                  </a:lnTo>
                  <a:lnTo>
                    <a:pt x="114" y="36"/>
                  </a:lnTo>
                  <a:lnTo>
                    <a:pt x="116" y="36"/>
                  </a:lnTo>
                  <a:lnTo>
                    <a:pt x="116" y="38"/>
                  </a:lnTo>
                  <a:lnTo>
                    <a:pt x="116" y="40"/>
                  </a:lnTo>
                  <a:lnTo>
                    <a:pt x="116" y="42"/>
                  </a:lnTo>
                  <a:lnTo>
                    <a:pt x="118" y="43"/>
                  </a:lnTo>
                  <a:lnTo>
                    <a:pt x="118" y="45"/>
                  </a:lnTo>
                  <a:lnTo>
                    <a:pt x="118" y="46"/>
                  </a:lnTo>
                  <a:lnTo>
                    <a:pt x="118" y="48"/>
                  </a:lnTo>
                  <a:lnTo>
                    <a:pt x="120" y="48"/>
                  </a:lnTo>
                  <a:lnTo>
                    <a:pt x="120" y="50"/>
                  </a:lnTo>
                  <a:lnTo>
                    <a:pt x="120" y="53"/>
                  </a:lnTo>
                  <a:lnTo>
                    <a:pt x="120" y="55"/>
                  </a:lnTo>
                  <a:lnTo>
                    <a:pt x="121" y="55"/>
                  </a:lnTo>
                  <a:lnTo>
                    <a:pt x="121" y="58"/>
                  </a:lnTo>
                  <a:lnTo>
                    <a:pt x="121" y="60"/>
                  </a:lnTo>
                  <a:lnTo>
                    <a:pt x="121" y="62"/>
                  </a:lnTo>
                  <a:lnTo>
                    <a:pt x="123" y="62"/>
                  </a:lnTo>
                  <a:lnTo>
                    <a:pt x="123" y="64"/>
                  </a:lnTo>
                  <a:lnTo>
                    <a:pt x="123" y="66"/>
                  </a:lnTo>
                  <a:lnTo>
                    <a:pt x="123" y="68"/>
                  </a:lnTo>
                  <a:lnTo>
                    <a:pt x="123" y="69"/>
                  </a:lnTo>
                  <a:lnTo>
                    <a:pt x="123" y="72"/>
                  </a:lnTo>
                  <a:lnTo>
                    <a:pt x="123" y="73"/>
                  </a:lnTo>
                  <a:lnTo>
                    <a:pt x="123" y="75"/>
                  </a:lnTo>
                  <a:lnTo>
                    <a:pt x="126" y="75"/>
                  </a:lnTo>
                  <a:lnTo>
                    <a:pt x="126" y="78"/>
                  </a:lnTo>
                  <a:lnTo>
                    <a:pt x="126" y="79"/>
                  </a:lnTo>
                  <a:lnTo>
                    <a:pt x="126" y="81"/>
                  </a:lnTo>
                  <a:lnTo>
                    <a:pt x="126" y="83"/>
                  </a:lnTo>
                  <a:lnTo>
                    <a:pt x="126" y="84"/>
                  </a:lnTo>
                  <a:lnTo>
                    <a:pt x="126" y="87"/>
                  </a:lnTo>
                  <a:lnTo>
                    <a:pt x="126" y="89"/>
                  </a:lnTo>
                  <a:lnTo>
                    <a:pt x="126" y="90"/>
                  </a:lnTo>
                  <a:lnTo>
                    <a:pt x="126" y="92"/>
                  </a:lnTo>
                  <a:lnTo>
                    <a:pt x="126" y="94"/>
                  </a:lnTo>
                  <a:lnTo>
                    <a:pt x="126" y="96"/>
                  </a:lnTo>
                  <a:lnTo>
                    <a:pt x="127" y="96"/>
                  </a:lnTo>
                  <a:lnTo>
                    <a:pt x="127" y="98"/>
                  </a:lnTo>
                  <a:lnTo>
                    <a:pt x="127" y="100"/>
                  </a:lnTo>
                  <a:lnTo>
                    <a:pt x="127" y="102"/>
                  </a:lnTo>
                  <a:lnTo>
                    <a:pt x="127" y="103"/>
                  </a:lnTo>
                  <a:lnTo>
                    <a:pt x="127" y="106"/>
                  </a:lnTo>
                  <a:lnTo>
                    <a:pt x="127" y="108"/>
                  </a:lnTo>
                  <a:lnTo>
                    <a:pt x="127" y="110"/>
                  </a:lnTo>
                  <a:lnTo>
                    <a:pt x="127" y="111"/>
                  </a:lnTo>
                  <a:lnTo>
                    <a:pt x="126" y="113"/>
                  </a:lnTo>
                  <a:lnTo>
                    <a:pt x="126" y="114"/>
                  </a:lnTo>
                  <a:lnTo>
                    <a:pt x="125" y="116"/>
                  </a:lnTo>
                  <a:lnTo>
                    <a:pt x="126" y="116"/>
                  </a:lnTo>
                  <a:lnTo>
                    <a:pt x="126" y="118"/>
                  </a:lnTo>
                  <a:lnTo>
                    <a:pt x="126" y="119"/>
                  </a:lnTo>
                  <a:lnTo>
                    <a:pt x="127" y="119"/>
                  </a:lnTo>
                  <a:lnTo>
                    <a:pt x="127" y="121"/>
                  </a:lnTo>
                  <a:lnTo>
                    <a:pt x="128" y="121"/>
                  </a:lnTo>
                  <a:lnTo>
                    <a:pt x="130" y="121"/>
                  </a:lnTo>
                  <a:lnTo>
                    <a:pt x="130" y="123"/>
                  </a:lnTo>
                  <a:lnTo>
                    <a:pt x="132" y="123"/>
                  </a:lnTo>
                  <a:lnTo>
                    <a:pt x="133" y="123"/>
                  </a:lnTo>
                  <a:lnTo>
                    <a:pt x="133" y="125"/>
                  </a:lnTo>
                  <a:lnTo>
                    <a:pt x="136" y="125"/>
                  </a:lnTo>
                  <a:lnTo>
                    <a:pt x="138" y="125"/>
                  </a:lnTo>
                  <a:lnTo>
                    <a:pt x="138" y="127"/>
                  </a:lnTo>
                  <a:lnTo>
                    <a:pt x="140" y="127"/>
                  </a:lnTo>
                  <a:lnTo>
                    <a:pt x="140" y="128"/>
                  </a:lnTo>
                  <a:lnTo>
                    <a:pt x="142" y="128"/>
                  </a:lnTo>
                  <a:lnTo>
                    <a:pt x="142" y="131"/>
                  </a:lnTo>
                  <a:lnTo>
                    <a:pt x="144" y="131"/>
                  </a:lnTo>
                  <a:lnTo>
                    <a:pt x="146" y="131"/>
                  </a:lnTo>
                  <a:lnTo>
                    <a:pt x="146" y="132"/>
                  </a:lnTo>
                  <a:lnTo>
                    <a:pt x="148" y="132"/>
                  </a:lnTo>
                  <a:lnTo>
                    <a:pt x="148" y="133"/>
                  </a:lnTo>
                  <a:lnTo>
                    <a:pt x="151" y="133"/>
                  </a:lnTo>
                  <a:lnTo>
                    <a:pt x="151" y="135"/>
                  </a:lnTo>
                  <a:lnTo>
                    <a:pt x="152" y="135"/>
                  </a:lnTo>
                  <a:lnTo>
                    <a:pt x="155" y="135"/>
                  </a:lnTo>
                  <a:lnTo>
                    <a:pt x="155" y="137"/>
                  </a:lnTo>
                  <a:lnTo>
                    <a:pt x="156" y="137"/>
                  </a:lnTo>
                  <a:lnTo>
                    <a:pt x="157" y="140"/>
                  </a:lnTo>
                  <a:lnTo>
                    <a:pt x="160" y="142"/>
                  </a:lnTo>
                  <a:lnTo>
                    <a:pt x="162" y="146"/>
                  </a:lnTo>
                  <a:lnTo>
                    <a:pt x="164" y="149"/>
                  </a:lnTo>
                  <a:lnTo>
                    <a:pt x="166" y="153"/>
                  </a:lnTo>
                  <a:lnTo>
                    <a:pt x="170" y="155"/>
                  </a:lnTo>
                  <a:lnTo>
                    <a:pt x="171" y="160"/>
                  </a:lnTo>
                  <a:lnTo>
                    <a:pt x="174" y="163"/>
                  </a:lnTo>
                  <a:lnTo>
                    <a:pt x="176" y="167"/>
                  </a:lnTo>
                  <a:lnTo>
                    <a:pt x="180" y="169"/>
                  </a:lnTo>
                  <a:lnTo>
                    <a:pt x="180" y="172"/>
                  </a:lnTo>
                  <a:lnTo>
                    <a:pt x="182" y="174"/>
                  </a:lnTo>
                  <a:lnTo>
                    <a:pt x="183" y="175"/>
                  </a:lnTo>
                  <a:lnTo>
                    <a:pt x="185" y="175"/>
                  </a:lnTo>
                  <a:lnTo>
                    <a:pt x="185" y="179"/>
                  </a:lnTo>
                  <a:lnTo>
                    <a:pt x="185" y="181"/>
                  </a:lnTo>
                  <a:lnTo>
                    <a:pt x="185" y="184"/>
                  </a:lnTo>
                  <a:lnTo>
                    <a:pt x="185" y="185"/>
                  </a:lnTo>
                  <a:lnTo>
                    <a:pt x="184" y="185"/>
                  </a:lnTo>
                  <a:lnTo>
                    <a:pt x="184" y="186"/>
                  </a:lnTo>
                  <a:lnTo>
                    <a:pt x="184" y="189"/>
                  </a:lnTo>
                  <a:lnTo>
                    <a:pt x="184" y="191"/>
                  </a:lnTo>
                  <a:lnTo>
                    <a:pt x="185" y="193"/>
                  </a:lnTo>
                  <a:lnTo>
                    <a:pt x="185" y="197"/>
                  </a:lnTo>
                  <a:lnTo>
                    <a:pt x="185" y="199"/>
                  </a:lnTo>
                  <a:lnTo>
                    <a:pt x="185" y="203"/>
                  </a:lnTo>
                  <a:lnTo>
                    <a:pt x="185" y="205"/>
                  </a:lnTo>
                  <a:lnTo>
                    <a:pt x="185" y="209"/>
                  </a:lnTo>
                  <a:lnTo>
                    <a:pt x="185" y="212"/>
                  </a:lnTo>
                  <a:lnTo>
                    <a:pt x="185" y="216"/>
                  </a:lnTo>
                  <a:lnTo>
                    <a:pt x="186" y="218"/>
                  </a:lnTo>
                  <a:lnTo>
                    <a:pt x="186" y="222"/>
                  </a:lnTo>
                  <a:lnTo>
                    <a:pt x="186" y="224"/>
                  </a:lnTo>
                  <a:lnTo>
                    <a:pt x="186" y="227"/>
                  </a:lnTo>
                  <a:lnTo>
                    <a:pt x="186" y="229"/>
                  </a:lnTo>
                  <a:lnTo>
                    <a:pt x="186" y="232"/>
                  </a:lnTo>
                  <a:lnTo>
                    <a:pt x="186" y="233"/>
                  </a:lnTo>
                  <a:lnTo>
                    <a:pt x="186" y="234"/>
                  </a:lnTo>
                  <a:lnTo>
                    <a:pt x="173" y="235"/>
                  </a:lnTo>
                  <a:lnTo>
                    <a:pt x="162" y="235"/>
                  </a:lnTo>
                  <a:lnTo>
                    <a:pt x="150" y="235"/>
                  </a:lnTo>
                  <a:lnTo>
                    <a:pt x="139" y="235"/>
                  </a:lnTo>
                  <a:lnTo>
                    <a:pt x="127" y="235"/>
                  </a:lnTo>
                  <a:lnTo>
                    <a:pt x="114" y="235"/>
                  </a:lnTo>
                  <a:lnTo>
                    <a:pt x="101" y="235"/>
                  </a:lnTo>
                  <a:lnTo>
                    <a:pt x="90" y="235"/>
                  </a:lnTo>
                  <a:lnTo>
                    <a:pt x="78" y="235"/>
                  </a:lnTo>
                  <a:lnTo>
                    <a:pt x="65" y="235"/>
                  </a:lnTo>
                  <a:lnTo>
                    <a:pt x="54" y="235"/>
                  </a:lnTo>
                  <a:lnTo>
                    <a:pt x="43" y="235"/>
                  </a:lnTo>
                  <a:lnTo>
                    <a:pt x="32" y="235"/>
                  </a:lnTo>
                  <a:lnTo>
                    <a:pt x="22" y="234"/>
                  </a:lnTo>
                  <a:lnTo>
                    <a:pt x="13" y="234"/>
                  </a:lnTo>
                  <a:lnTo>
                    <a:pt x="5" y="232"/>
                  </a:lnTo>
                </a:path>
              </a:pathLst>
            </a:custGeom>
            <a:solidFill>
              <a:srgbClr val="727272"/>
            </a:solidFill>
            <a:ln w="9525">
              <a:noFill/>
              <a:round/>
              <a:headEnd type="none" w="med" len="med"/>
              <a:tailEnd type="none" w="med" len="med"/>
            </a:ln>
          </p:spPr>
          <p:txBody>
            <a:bodyPr/>
            <a:lstStyle/>
            <a:p>
              <a:endParaRPr lang="en-US"/>
            </a:p>
          </p:txBody>
        </p:sp>
        <p:sp>
          <p:nvSpPr>
            <p:cNvPr id="2139" name="Freeform 85"/>
            <p:cNvSpPr>
              <a:spLocks/>
            </p:cNvSpPr>
            <p:nvPr/>
          </p:nvSpPr>
          <p:spPr bwMode="auto">
            <a:xfrm>
              <a:off x="430" y="2691"/>
              <a:ext cx="191" cy="244"/>
            </a:xfrm>
            <a:custGeom>
              <a:avLst/>
              <a:gdLst>
                <a:gd name="T0" fmla="*/ 188 w 191"/>
                <a:gd name="T1" fmla="*/ 201 h 244"/>
                <a:gd name="T2" fmla="*/ 170 w 191"/>
                <a:gd name="T3" fmla="*/ 134 h 244"/>
                <a:gd name="T4" fmla="*/ 161 w 191"/>
                <a:gd name="T5" fmla="*/ 127 h 244"/>
                <a:gd name="T6" fmla="*/ 154 w 191"/>
                <a:gd name="T7" fmla="*/ 125 h 244"/>
                <a:gd name="T8" fmla="*/ 143 w 191"/>
                <a:gd name="T9" fmla="*/ 121 h 244"/>
                <a:gd name="T10" fmla="*/ 133 w 191"/>
                <a:gd name="T11" fmla="*/ 116 h 244"/>
                <a:gd name="T12" fmla="*/ 120 w 191"/>
                <a:gd name="T13" fmla="*/ 111 h 244"/>
                <a:gd name="T14" fmla="*/ 110 w 191"/>
                <a:gd name="T15" fmla="*/ 103 h 244"/>
                <a:gd name="T16" fmla="*/ 107 w 191"/>
                <a:gd name="T17" fmla="*/ 96 h 244"/>
                <a:gd name="T18" fmla="*/ 107 w 191"/>
                <a:gd name="T19" fmla="*/ 88 h 244"/>
                <a:gd name="T20" fmla="*/ 109 w 191"/>
                <a:gd name="T21" fmla="*/ 86 h 244"/>
                <a:gd name="T22" fmla="*/ 110 w 191"/>
                <a:gd name="T23" fmla="*/ 80 h 244"/>
                <a:gd name="T24" fmla="*/ 113 w 191"/>
                <a:gd name="T25" fmla="*/ 78 h 244"/>
                <a:gd name="T26" fmla="*/ 117 w 191"/>
                <a:gd name="T27" fmla="*/ 74 h 244"/>
                <a:gd name="T28" fmla="*/ 119 w 191"/>
                <a:gd name="T29" fmla="*/ 66 h 244"/>
                <a:gd name="T30" fmla="*/ 122 w 191"/>
                <a:gd name="T31" fmla="*/ 55 h 244"/>
                <a:gd name="T32" fmla="*/ 122 w 191"/>
                <a:gd name="T33" fmla="*/ 52 h 244"/>
                <a:gd name="T34" fmla="*/ 120 w 191"/>
                <a:gd name="T35" fmla="*/ 48 h 244"/>
                <a:gd name="T36" fmla="*/ 119 w 191"/>
                <a:gd name="T37" fmla="*/ 35 h 244"/>
                <a:gd name="T38" fmla="*/ 116 w 191"/>
                <a:gd name="T39" fmla="*/ 22 h 244"/>
                <a:gd name="T40" fmla="*/ 107 w 191"/>
                <a:gd name="T41" fmla="*/ 13 h 244"/>
                <a:gd name="T42" fmla="*/ 97 w 191"/>
                <a:gd name="T43" fmla="*/ 6 h 244"/>
                <a:gd name="T44" fmla="*/ 86 w 191"/>
                <a:gd name="T45" fmla="*/ 4 h 244"/>
                <a:gd name="T46" fmla="*/ 75 w 191"/>
                <a:gd name="T47" fmla="*/ 1 h 244"/>
                <a:gd name="T48" fmla="*/ 65 w 191"/>
                <a:gd name="T49" fmla="*/ 4 h 244"/>
                <a:gd name="T50" fmla="*/ 57 w 191"/>
                <a:gd name="T51" fmla="*/ 8 h 244"/>
                <a:gd name="T52" fmla="*/ 53 w 191"/>
                <a:gd name="T53" fmla="*/ 17 h 244"/>
                <a:gd name="T54" fmla="*/ 49 w 191"/>
                <a:gd name="T55" fmla="*/ 25 h 244"/>
                <a:gd name="T56" fmla="*/ 48 w 191"/>
                <a:gd name="T57" fmla="*/ 37 h 244"/>
                <a:gd name="T58" fmla="*/ 49 w 191"/>
                <a:gd name="T59" fmla="*/ 48 h 244"/>
                <a:gd name="T60" fmla="*/ 48 w 191"/>
                <a:gd name="T61" fmla="*/ 50 h 244"/>
                <a:gd name="T62" fmla="*/ 47 w 191"/>
                <a:gd name="T63" fmla="*/ 52 h 244"/>
                <a:gd name="T64" fmla="*/ 47 w 191"/>
                <a:gd name="T65" fmla="*/ 61 h 244"/>
                <a:gd name="T66" fmla="*/ 48 w 191"/>
                <a:gd name="T67" fmla="*/ 69 h 244"/>
                <a:gd name="T68" fmla="*/ 51 w 191"/>
                <a:gd name="T69" fmla="*/ 74 h 244"/>
                <a:gd name="T70" fmla="*/ 56 w 191"/>
                <a:gd name="T71" fmla="*/ 77 h 244"/>
                <a:gd name="T72" fmla="*/ 60 w 191"/>
                <a:gd name="T73" fmla="*/ 85 h 244"/>
                <a:gd name="T74" fmla="*/ 62 w 191"/>
                <a:gd name="T75" fmla="*/ 86 h 244"/>
                <a:gd name="T76" fmla="*/ 63 w 191"/>
                <a:gd name="T77" fmla="*/ 94 h 244"/>
                <a:gd name="T78" fmla="*/ 63 w 191"/>
                <a:gd name="T79" fmla="*/ 100 h 244"/>
                <a:gd name="T80" fmla="*/ 59 w 191"/>
                <a:gd name="T81" fmla="*/ 103 h 244"/>
                <a:gd name="T82" fmla="*/ 53 w 191"/>
                <a:gd name="T83" fmla="*/ 106 h 244"/>
                <a:gd name="T84" fmla="*/ 44 w 191"/>
                <a:gd name="T85" fmla="*/ 106 h 244"/>
                <a:gd name="T86" fmla="*/ 37 w 191"/>
                <a:gd name="T87" fmla="*/ 106 h 244"/>
                <a:gd name="T88" fmla="*/ 25 w 191"/>
                <a:gd name="T89" fmla="*/ 107 h 244"/>
                <a:gd name="T90" fmla="*/ 15 w 191"/>
                <a:gd name="T91" fmla="*/ 106 h 244"/>
                <a:gd name="T92" fmla="*/ 12 w 191"/>
                <a:gd name="T93" fmla="*/ 112 h 244"/>
                <a:gd name="T94" fmla="*/ 11 w 191"/>
                <a:gd name="T95" fmla="*/ 120 h 244"/>
                <a:gd name="T96" fmla="*/ 7 w 191"/>
                <a:gd name="T97" fmla="*/ 128 h 244"/>
                <a:gd name="T98" fmla="*/ 5 w 191"/>
                <a:gd name="T99" fmla="*/ 135 h 244"/>
                <a:gd name="T100" fmla="*/ 3 w 191"/>
                <a:gd name="T101" fmla="*/ 154 h 244"/>
                <a:gd name="T102" fmla="*/ 1 w 191"/>
                <a:gd name="T103" fmla="*/ 173 h 244"/>
                <a:gd name="T104" fmla="*/ 0 w 191"/>
                <a:gd name="T105" fmla="*/ 209 h 244"/>
                <a:gd name="T106" fmla="*/ 0 w 191"/>
                <a:gd name="T107" fmla="*/ 240 h 244"/>
                <a:gd name="T108" fmla="*/ 67 w 191"/>
                <a:gd name="T109" fmla="*/ 243 h 244"/>
                <a:gd name="T110" fmla="*/ 166 w 191"/>
                <a:gd name="T111" fmla="*/ 241 h 24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91"/>
                <a:gd name="T169" fmla="*/ 0 h 244"/>
                <a:gd name="T170" fmla="*/ 191 w 191"/>
                <a:gd name="T171" fmla="*/ 244 h 24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91" h="244">
                  <a:moveTo>
                    <a:pt x="181" y="238"/>
                  </a:moveTo>
                  <a:lnTo>
                    <a:pt x="184" y="238"/>
                  </a:lnTo>
                  <a:lnTo>
                    <a:pt x="187" y="235"/>
                  </a:lnTo>
                  <a:lnTo>
                    <a:pt x="188" y="231"/>
                  </a:lnTo>
                  <a:lnTo>
                    <a:pt x="190" y="224"/>
                  </a:lnTo>
                  <a:lnTo>
                    <a:pt x="190" y="218"/>
                  </a:lnTo>
                  <a:lnTo>
                    <a:pt x="190" y="209"/>
                  </a:lnTo>
                  <a:lnTo>
                    <a:pt x="188" y="201"/>
                  </a:lnTo>
                  <a:lnTo>
                    <a:pt x="188" y="191"/>
                  </a:lnTo>
                  <a:lnTo>
                    <a:pt x="185" y="183"/>
                  </a:lnTo>
                  <a:lnTo>
                    <a:pt x="183" y="173"/>
                  </a:lnTo>
                  <a:lnTo>
                    <a:pt x="180" y="164"/>
                  </a:lnTo>
                  <a:lnTo>
                    <a:pt x="178" y="154"/>
                  </a:lnTo>
                  <a:lnTo>
                    <a:pt x="175" y="147"/>
                  </a:lnTo>
                  <a:lnTo>
                    <a:pt x="172" y="140"/>
                  </a:lnTo>
                  <a:lnTo>
                    <a:pt x="170" y="134"/>
                  </a:lnTo>
                  <a:lnTo>
                    <a:pt x="168" y="128"/>
                  </a:lnTo>
                  <a:lnTo>
                    <a:pt x="166" y="128"/>
                  </a:lnTo>
                  <a:lnTo>
                    <a:pt x="165" y="128"/>
                  </a:lnTo>
                  <a:lnTo>
                    <a:pt x="165" y="127"/>
                  </a:lnTo>
                  <a:lnTo>
                    <a:pt x="163" y="127"/>
                  </a:lnTo>
                  <a:lnTo>
                    <a:pt x="161" y="127"/>
                  </a:lnTo>
                  <a:lnTo>
                    <a:pt x="161" y="125"/>
                  </a:lnTo>
                  <a:lnTo>
                    <a:pt x="159" y="125"/>
                  </a:lnTo>
                  <a:lnTo>
                    <a:pt x="157" y="125"/>
                  </a:lnTo>
                  <a:lnTo>
                    <a:pt x="155" y="125"/>
                  </a:lnTo>
                  <a:lnTo>
                    <a:pt x="154" y="125"/>
                  </a:lnTo>
                  <a:lnTo>
                    <a:pt x="154" y="122"/>
                  </a:lnTo>
                  <a:lnTo>
                    <a:pt x="152" y="122"/>
                  </a:lnTo>
                  <a:lnTo>
                    <a:pt x="151" y="122"/>
                  </a:lnTo>
                  <a:lnTo>
                    <a:pt x="148" y="122"/>
                  </a:lnTo>
                  <a:lnTo>
                    <a:pt x="148" y="121"/>
                  </a:lnTo>
                  <a:lnTo>
                    <a:pt x="146" y="121"/>
                  </a:lnTo>
                  <a:lnTo>
                    <a:pt x="145" y="121"/>
                  </a:lnTo>
                  <a:lnTo>
                    <a:pt x="143" y="121"/>
                  </a:lnTo>
                  <a:lnTo>
                    <a:pt x="143" y="119"/>
                  </a:lnTo>
                  <a:lnTo>
                    <a:pt x="141" y="119"/>
                  </a:lnTo>
                  <a:lnTo>
                    <a:pt x="139" y="119"/>
                  </a:lnTo>
                  <a:lnTo>
                    <a:pt x="137" y="119"/>
                  </a:lnTo>
                  <a:lnTo>
                    <a:pt x="137" y="117"/>
                  </a:lnTo>
                  <a:lnTo>
                    <a:pt x="135" y="117"/>
                  </a:lnTo>
                  <a:lnTo>
                    <a:pt x="135" y="116"/>
                  </a:lnTo>
                  <a:lnTo>
                    <a:pt x="133" y="116"/>
                  </a:lnTo>
                  <a:lnTo>
                    <a:pt x="133" y="113"/>
                  </a:lnTo>
                  <a:lnTo>
                    <a:pt x="131" y="113"/>
                  </a:lnTo>
                  <a:lnTo>
                    <a:pt x="129" y="113"/>
                  </a:lnTo>
                  <a:lnTo>
                    <a:pt x="127" y="113"/>
                  </a:lnTo>
                  <a:lnTo>
                    <a:pt x="126" y="111"/>
                  </a:lnTo>
                  <a:lnTo>
                    <a:pt x="124" y="111"/>
                  </a:lnTo>
                  <a:lnTo>
                    <a:pt x="122" y="111"/>
                  </a:lnTo>
                  <a:lnTo>
                    <a:pt x="120" y="111"/>
                  </a:lnTo>
                  <a:lnTo>
                    <a:pt x="120" y="109"/>
                  </a:lnTo>
                  <a:lnTo>
                    <a:pt x="118" y="109"/>
                  </a:lnTo>
                  <a:lnTo>
                    <a:pt x="116" y="107"/>
                  </a:lnTo>
                  <a:lnTo>
                    <a:pt x="114" y="107"/>
                  </a:lnTo>
                  <a:lnTo>
                    <a:pt x="113" y="106"/>
                  </a:lnTo>
                  <a:lnTo>
                    <a:pt x="111" y="106"/>
                  </a:lnTo>
                  <a:lnTo>
                    <a:pt x="111" y="103"/>
                  </a:lnTo>
                  <a:lnTo>
                    <a:pt x="110" y="103"/>
                  </a:lnTo>
                  <a:lnTo>
                    <a:pt x="110" y="101"/>
                  </a:lnTo>
                  <a:lnTo>
                    <a:pt x="107" y="101"/>
                  </a:lnTo>
                  <a:lnTo>
                    <a:pt x="107" y="98"/>
                  </a:lnTo>
                  <a:lnTo>
                    <a:pt x="107" y="96"/>
                  </a:lnTo>
                  <a:lnTo>
                    <a:pt x="107" y="94"/>
                  </a:lnTo>
                  <a:lnTo>
                    <a:pt x="107" y="93"/>
                  </a:lnTo>
                  <a:lnTo>
                    <a:pt x="107" y="91"/>
                  </a:lnTo>
                  <a:lnTo>
                    <a:pt x="107" y="88"/>
                  </a:lnTo>
                  <a:lnTo>
                    <a:pt x="109" y="86"/>
                  </a:lnTo>
                  <a:lnTo>
                    <a:pt x="109" y="84"/>
                  </a:lnTo>
                  <a:lnTo>
                    <a:pt x="110" y="82"/>
                  </a:lnTo>
                  <a:lnTo>
                    <a:pt x="110" y="80"/>
                  </a:lnTo>
                  <a:lnTo>
                    <a:pt x="112" y="78"/>
                  </a:lnTo>
                  <a:lnTo>
                    <a:pt x="113" y="78"/>
                  </a:lnTo>
                  <a:lnTo>
                    <a:pt x="115" y="76"/>
                  </a:lnTo>
                  <a:lnTo>
                    <a:pt x="117" y="74"/>
                  </a:lnTo>
                  <a:lnTo>
                    <a:pt x="119" y="72"/>
                  </a:lnTo>
                  <a:lnTo>
                    <a:pt x="119" y="69"/>
                  </a:lnTo>
                  <a:lnTo>
                    <a:pt x="119" y="67"/>
                  </a:lnTo>
                  <a:lnTo>
                    <a:pt x="119" y="66"/>
                  </a:lnTo>
                  <a:lnTo>
                    <a:pt x="122" y="64"/>
                  </a:lnTo>
                  <a:lnTo>
                    <a:pt x="122" y="62"/>
                  </a:lnTo>
                  <a:lnTo>
                    <a:pt x="122" y="60"/>
                  </a:lnTo>
                  <a:lnTo>
                    <a:pt x="122" y="58"/>
                  </a:lnTo>
                  <a:lnTo>
                    <a:pt x="122" y="56"/>
                  </a:lnTo>
                  <a:lnTo>
                    <a:pt x="122" y="55"/>
                  </a:lnTo>
                  <a:lnTo>
                    <a:pt x="124" y="53"/>
                  </a:lnTo>
                  <a:lnTo>
                    <a:pt x="122" y="53"/>
                  </a:lnTo>
                  <a:lnTo>
                    <a:pt x="122" y="52"/>
                  </a:lnTo>
                  <a:lnTo>
                    <a:pt x="122" y="50"/>
                  </a:lnTo>
                  <a:lnTo>
                    <a:pt x="120" y="50"/>
                  </a:lnTo>
                  <a:lnTo>
                    <a:pt x="120" y="49"/>
                  </a:lnTo>
                  <a:lnTo>
                    <a:pt x="120" y="48"/>
                  </a:lnTo>
                  <a:lnTo>
                    <a:pt x="120" y="46"/>
                  </a:lnTo>
                  <a:lnTo>
                    <a:pt x="119" y="46"/>
                  </a:lnTo>
                  <a:lnTo>
                    <a:pt x="119" y="44"/>
                  </a:lnTo>
                  <a:lnTo>
                    <a:pt x="119" y="43"/>
                  </a:lnTo>
                  <a:lnTo>
                    <a:pt x="119" y="41"/>
                  </a:lnTo>
                  <a:lnTo>
                    <a:pt x="119" y="40"/>
                  </a:lnTo>
                  <a:lnTo>
                    <a:pt x="119" y="38"/>
                  </a:lnTo>
                  <a:lnTo>
                    <a:pt x="119" y="35"/>
                  </a:lnTo>
                  <a:lnTo>
                    <a:pt x="119" y="33"/>
                  </a:lnTo>
                  <a:lnTo>
                    <a:pt x="117" y="33"/>
                  </a:lnTo>
                  <a:lnTo>
                    <a:pt x="117" y="30"/>
                  </a:lnTo>
                  <a:lnTo>
                    <a:pt x="117" y="28"/>
                  </a:lnTo>
                  <a:lnTo>
                    <a:pt x="117" y="26"/>
                  </a:lnTo>
                  <a:lnTo>
                    <a:pt x="116" y="25"/>
                  </a:lnTo>
                  <a:lnTo>
                    <a:pt x="116" y="23"/>
                  </a:lnTo>
                  <a:lnTo>
                    <a:pt x="116" y="22"/>
                  </a:lnTo>
                  <a:lnTo>
                    <a:pt x="116" y="20"/>
                  </a:lnTo>
                  <a:lnTo>
                    <a:pt x="114" y="20"/>
                  </a:lnTo>
                  <a:lnTo>
                    <a:pt x="114" y="18"/>
                  </a:lnTo>
                  <a:lnTo>
                    <a:pt x="112" y="18"/>
                  </a:lnTo>
                  <a:lnTo>
                    <a:pt x="112" y="16"/>
                  </a:lnTo>
                  <a:lnTo>
                    <a:pt x="110" y="16"/>
                  </a:lnTo>
                  <a:lnTo>
                    <a:pt x="109" y="14"/>
                  </a:lnTo>
                  <a:lnTo>
                    <a:pt x="107" y="13"/>
                  </a:lnTo>
                  <a:lnTo>
                    <a:pt x="107" y="11"/>
                  </a:lnTo>
                  <a:lnTo>
                    <a:pt x="105" y="11"/>
                  </a:lnTo>
                  <a:lnTo>
                    <a:pt x="102" y="10"/>
                  </a:lnTo>
                  <a:lnTo>
                    <a:pt x="100" y="10"/>
                  </a:lnTo>
                  <a:lnTo>
                    <a:pt x="100" y="8"/>
                  </a:lnTo>
                  <a:lnTo>
                    <a:pt x="98" y="8"/>
                  </a:lnTo>
                  <a:lnTo>
                    <a:pt x="98" y="6"/>
                  </a:lnTo>
                  <a:lnTo>
                    <a:pt x="97" y="6"/>
                  </a:lnTo>
                  <a:lnTo>
                    <a:pt x="97" y="4"/>
                  </a:lnTo>
                  <a:lnTo>
                    <a:pt x="95" y="4"/>
                  </a:lnTo>
                  <a:lnTo>
                    <a:pt x="93" y="4"/>
                  </a:lnTo>
                  <a:lnTo>
                    <a:pt x="91" y="4"/>
                  </a:lnTo>
                  <a:lnTo>
                    <a:pt x="89" y="4"/>
                  </a:lnTo>
                  <a:lnTo>
                    <a:pt x="87" y="4"/>
                  </a:lnTo>
                  <a:lnTo>
                    <a:pt x="86" y="4"/>
                  </a:lnTo>
                  <a:lnTo>
                    <a:pt x="86" y="2"/>
                  </a:lnTo>
                  <a:lnTo>
                    <a:pt x="83" y="2"/>
                  </a:lnTo>
                  <a:lnTo>
                    <a:pt x="81" y="2"/>
                  </a:lnTo>
                  <a:lnTo>
                    <a:pt x="79" y="2"/>
                  </a:lnTo>
                  <a:lnTo>
                    <a:pt x="79" y="1"/>
                  </a:lnTo>
                  <a:lnTo>
                    <a:pt x="77" y="1"/>
                  </a:lnTo>
                  <a:lnTo>
                    <a:pt x="76" y="1"/>
                  </a:lnTo>
                  <a:lnTo>
                    <a:pt x="75" y="1"/>
                  </a:lnTo>
                  <a:lnTo>
                    <a:pt x="75" y="0"/>
                  </a:lnTo>
                  <a:lnTo>
                    <a:pt x="73" y="1"/>
                  </a:lnTo>
                  <a:lnTo>
                    <a:pt x="71" y="1"/>
                  </a:lnTo>
                  <a:lnTo>
                    <a:pt x="69" y="1"/>
                  </a:lnTo>
                  <a:lnTo>
                    <a:pt x="67" y="4"/>
                  </a:lnTo>
                  <a:lnTo>
                    <a:pt x="65" y="4"/>
                  </a:lnTo>
                  <a:lnTo>
                    <a:pt x="63" y="6"/>
                  </a:lnTo>
                  <a:lnTo>
                    <a:pt x="61" y="6"/>
                  </a:lnTo>
                  <a:lnTo>
                    <a:pt x="58" y="8"/>
                  </a:lnTo>
                  <a:lnTo>
                    <a:pt x="57" y="8"/>
                  </a:lnTo>
                  <a:lnTo>
                    <a:pt x="55" y="11"/>
                  </a:lnTo>
                  <a:lnTo>
                    <a:pt x="55" y="13"/>
                  </a:lnTo>
                  <a:lnTo>
                    <a:pt x="53" y="15"/>
                  </a:lnTo>
                  <a:lnTo>
                    <a:pt x="53" y="17"/>
                  </a:lnTo>
                  <a:lnTo>
                    <a:pt x="51" y="19"/>
                  </a:lnTo>
                  <a:lnTo>
                    <a:pt x="51" y="20"/>
                  </a:lnTo>
                  <a:lnTo>
                    <a:pt x="51" y="22"/>
                  </a:lnTo>
                  <a:lnTo>
                    <a:pt x="49" y="24"/>
                  </a:lnTo>
                  <a:lnTo>
                    <a:pt x="49" y="25"/>
                  </a:lnTo>
                  <a:lnTo>
                    <a:pt x="48" y="27"/>
                  </a:lnTo>
                  <a:lnTo>
                    <a:pt x="48" y="28"/>
                  </a:lnTo>
                  <a:lnTo>
                    <a:pt x="48" y="30"/>
                  </a:lnTo>
                  <a:lnTo>
                    <a:pt x="48" y="33"/>
                  </a:lnTo>
                  <a:lnTo>
                    <a:pt x="48" y="35"/>
                  </a:lnTo>
                  <a:lnTo>
                    <a:pt x="48" y="37"/>
                  </a:lnTo>
                  <a:lnTo>
                    <a:pt x="49" y="37"/>
                  </a:lnTo>
                  <a:lnTo>
                    <a:pt x="49" y="39"/>
                  </a:lnTo>
                  <a:lnTo>
                    <a:pt x="49" y="41"/>
                  </a:lnTo>
                  <a:lnTo>
                    <a:pt x="49" y="43"/>
                  </a:lnTo>
                  <a:lnTo>
                    <a:pt x="49" y="44"/>
                  </a:lnTo>
                  <a:lnTo>
                    <a:pt x="49" y="46"/>
                  </a:lnTo>
                  <a:lnTo>
                    <a:pt x="49" y="47"/>
                  </a:lnTo>
                  <a:lnTo>
                    <a:pt x="49" y="48"/>
                  </a:lnTo>
                  <a:lnTo>
                    <a:pt x="50" y="48"/>
                  </a:lnTo>
                  <a:lnTo>
                    <a:pt x="48" y="50"/>
                  </a:lnTo>
                  <a:lnTo>
                    <a:pt x="47" y="51"/>
                  </a:lnTo>
                  <a:lnTo>
                    <a:pt x="47" y="52"/>
                  </a:lnTo>
                  <a:lnTo>
                    <a:pt x="47" y="54"/>
                  </a:lnTo>
                  <a:lnTo>
                    <a:pt x="47" y="57"/>
                  </a:lnTo>
                  <a:lnTo>
                    <a:pt x="47" y="59"/>
                  </a:lnTo>
                  <a:lnTo>
                    <a:pt x="47" y="61"/>
                  </a:lnTo>
                  <a:lnTo>
                    <a:pt x="48" y="61"/>
                  </a:lnTo>
                  <a:lnTo>
                    <a:pt x="48" y="63"/>
                  </a:lnTo>
                  <a:lnTo>
                    <a:pt x="48" y="64"/>
                  </a:lnTo>
                  <a:lnTo>
                    <a:pt x="48" y="66"/>
                  </a:lnTo>
                  <a:lnTo>
                    <a:pt x="48" y="68"/>
                  </a:lnTo>
                  <a:lnTo>
                    <a:pt x="48" y="69"/>
                  </a:lnTo>
                  <a:lnTo>
                    <a:pt x="50" y="69"/>
                  </a:lnTo>
                  <a:lnTo>
                    <a:pt x="50" y="72"/>
                  </a:lnTo>
                  <a:lnTo>
                    <a:pt x="51" y="72"/>
                  </a:lnTo>
                  <a:lnTo>
                    <a:pt x="51" y="74"/>
                  </a:lnTo>
                  <a:lnTo>
                    <a:pt x="53" y="74"/>
                  </a:lnTo>
                  <a:lnTo>
                    <a:pt x="53" y="77"/>
                  </a:lnTo>
                  <a:lnTo>
                    <a:pt x="55" y="77"/>
                  </a:lnTo>
                  <a:lnTo>
                    <a:pt x="56" y="77"/>
                  </a:lnTo>
                  <a:lnTo>
                    <a:pt x="58" y="77"/>
                  </a:lnTo>
                  <a:lnTo>
                    <a:pt x="58" y="79"/>
                  </a:lnTo>
                  <a:lnTo>
                    <a:pt x="58" y="82"/>
                  </a:lnTo>
                  <a:lnTo>
                    <a:pt x="58" y="83"/>
                  </a:lnTo>
                  <a:lnTo>
                    <a:pt x="60" y="83"/>
                  </a:lnTo>
                  <a:lnTo>
                    <a:pt x="60" y="85"/>
                  </a:lnTo>
                  <a:lnTo>
                    <a:pt x="62" y="85"/>
                  </a:lnTo>
                  <a:lnTo>
                    <a:pt x="62" y="86"/>
                  </a:lnTo>
                  <a:lnTo>
                    <a:pt x="63" y="86"/>
                  </a:lnTo>
                  <a:lnTo>
                    <a:pt x="63" y="88"/>
                  </a:lnTo>
                  <a:lnTo>
                    <a:pt x="63" y="90"/>
                  </a:lnTo>
                  <a:lnTo>
                    <a:pt x="63" y="92"/>
                  </a:lnTo>
                  <a:lnTo>
                    <a:pt x="63" y="94"/>
                  </a:lnTo>
                  <a:lnTo>
                    <a:pt x="63" y="96"/>
                  </a:lnTo>
                  <a:lnTo>
                    <a:pt x="63" y="98"/>
                  </a:lnTo>
                  <a:lnTo>
                    <a:pt x="63" y="100"/>
                  </a:lnTo>
                  <a:lnTo>
                    <a:pt x="64" y="100"/>
                  </a:lnTo>
                  <a:lnTo>
                    <a:pt x="63" y="102"/>
                  </a:lnTo>
                  <a:lnTo>
                    <a:pt x="62" y="102"/>
                  </a:lnTo>
                  <a:lnTo>
                    <a:pt x="60" y="103"/>
                  </a:lnTo>
                  <a:lnTo>
                    <a:pt x="59" y="103"/>
                  </a:lnTo>
                  <a:lnTo>
                    <a:pt x="57" y="106"/>
                  </a:lnTo>
                  <a:lnTo>
                    <a:pt x="55" y="106"/>
                  </a:lnTo>
                  <a:lnTo>
                    <a:pt x="53" y="106"/>
                  </a:lnTo>
                  <a:lnTo>
                    <a:pt x="51" y="106"/>
                  </a:lnTo>
                  <a:lnTo>
                    <a:pt x="50" y="106"/>
                  </a:lnTo>
                  <a:lnTo>
                    <a:pt x="48" y="106"/>
                  </a:lnTo>
                  <a:lnTo>
                    <a:pt x="46" y="106"/>
                  </a:lnTo>
                  <a:lnTo>
                    <a:pt x="44" y="106"/>
                  </a:lnTo>
                  <a:lnTo>
                    <a:pt x="42" y="106"/>
                  </a:lnTo>
                  <a:lnTo>
                    <a:pt x="39" y="106"/>
                  </a:lnTo>
                  <a:lnTo>
                    <a:pt x="37" y="106"/>
                  </a:lnTo>
                  <a:lnTo>
                    <a:pt x="34" y="107"/>
                  </a:lnTo>
                  <a:lnTo>
                    <a:pt x="33" y="107"/>
                  </a:lnTo>
                  <a:lnTo>
                    <a:pt x="31" y="107"/>
                  </a:lnTo>
                  <a:lnTo>
                    <a:pt x="29" y="107"/>
                  </a:lnTo>
                  <a:lnTo>
                    <a:pt x="28" y="107"/>
                  </a:lnTo>
                  <a:lnTo>
                    <a:pt x="25" y="107"/>
                  </a:lnTo>
                  <a:lnTo>
                    <a:pt x="25" y="106"/>
                  </a:lnTo>
                  <a:lnTo>
                    <a:pt x="23" y="106"/>
                  </a:lnTo>
                  <a:lnTo>
                    <a:pt x="21" y="106"/>
                  </a:lnTo>
                  <a:lnTo>
                    <a:pt x="19" y="106"/>
                  </a:lnTo>
                  <a:lnTo>
                    <a:pt x="17" y="106"/>
                  </a:lnTo>
                  <a:lnTo>
                    <a:pt x="16" y="106"/>
                  </a:lnTo>
                  <a:lnTo>
                    <a:pt x="15" y="106"/>
                  </a:lnTo>
                  <a:lnTo>
                    <a:pt x="15" y="105"/>
                  </a:lnTo>
                  <a:lnTo>
                    <a:pt x="13" y="107"/>
                  </a:lnTo>
                  <a:lnTo>
                    <a:pt x="13" y="108"/>
                  </a:lnTo>
                  <a:lnTo>
                    <a:pt x="12" y="111"/>
                  </a:lnTo>
                  <a:lnTo>
                    <a:pt x="12" y="112"/>
                  </a:lnTo>
                  <a:lnTo>
                    <a:pt x="11" y="115"/>
                  </a:lnTo>
                  <a:lnTo>
                    <a:pt x="11" y="116"/>
                  </a:lnTo>
                  <a:lnTo>
                    <a:pt x="11" y="118"/>
                  </a:lnTo>
                  <a:lnTo>
                    <a:pt x="11" y="120"/>
                  </a:lnTo>
                  <a:lnTo>
                    <a:pt x="9" y="122"/>
                  </a:lnTo>
                  <a:lnTo>
                    <a:pt x="9" y="124"/>
                  </a:lnTo>
                  <a:lnTo>
                    <a:pt x="7" y="126"/>
                  </a:lnTo>
                  <a:lnTo>
                    <a:pt x="7" y="128"/>
                  </a:lnTo>
                  <a:lnTo>
                    <a:pt x="5" y="130"/>
                  </a:lnTo>
                  <a:lnTo>
                    <a:pt x="5" y="132"/>
                  </a:lnTo>
                  <a:lnTo>
                    <a:pt x="5" y="135"/>
                  </a:lnTo>
                  <a:lnTo>
                    <a:pt x="4" y="139"/>
                  </a:lnTo>
                  <a:lnTo>
                    <a:pt x="4" y="141"/>
                  </a:lnTo>
                  <a:lnTo>
                    <a:pt x="4" y="143"/>
                  </a:lnTo>
                  <a:lnTo>
                    <a:pt x="4" y="145"/>
                  </a:lnTo>
                  <a:lnTo>
                    <a:pt x="3" y="149"/>
                  </a:lnTo>
                  <a:lnTo>
                    <a:pt x="3" y="151"/>
                  </a:lnTo>
                  <a:lnTo>
                    <a:pt x="3" y="154"/>
                  </a:lnTo>
                  <a:lnTo>
                    <a:pt x="3" y="155"/>
                  </a:lnTo>
                  <a:lnTo>
                    <a:pt x="1" y="160"/>
                  </a:lnTo>
                  <a:lnTo>
                    <a:pt x="1" y="162"/>
                  </a:lnTo>
                  <a:lnTo>
                    <a:pt x="1" y="165"/>
                  </a:lnTo>
                  <a:lnTo>
                    <a:pt x="1" y="167"/>
                  </a:lnTo>
                  <a:lnTo>
                    <a:pt x="1" y="169"/>
                  </a:lnTo>
                  <a:lnTo>
                    <a:pt x="1" y="171"/>
                  </a:lnTo>
                  <a:lnTo>
                    <a:pt x="1" y="173"/>
                  </a:lnTo>
                  <a:lnTo>
                    <a:pt x="1" y="175"/>
                  </a:lnTo>
                  <a:lnTo>
                    <a:pt x="0" y="179"/>
                  </a:lnTo>
                  <a:lnTo>
                    <a:pt x="0" y="183"/>
                  </a:lnTo>
                  <a:lnTo>
                    <a:pt x="0" y="188"/>
                  </a:lnTo>
                  <a:lnTo>
                    <a:pt x="0" y="192"/>
                  </a:lnTo>
                  <a:lnTo>
                    <a:pt x="0" y="198"/>
                  </a:lnTo>
                  <a:lnTo>
                    <a:pt x="0" y="202"/>
                  </a:lnTo>
                  <a:lnTo>
                    <a:pt x="0" y="209"/>
                  </a:lnTo>
                  <a:lnTo>
                    <a:pt x="0" y="213"/>
                  </a:lnTo>
                  <a:lnTo>
                    <a:pt x="0" y="219"/>
                  </a:lnTo>
                  <a:lnTo>
                    <a:pt x="0" y="223"/>
                  </a:lnTo>
                  <a:lnTo>
                    <a:pt x="0" y="228"/>
                  </a:lnTo>
                  <a:lnTo>
                    <a:pt x="0" y="232"/>
                  </a:lnTo>
                  <a:lnTo>
                    <a:pt x="0" y="236"/>
                  </a:lnTo>
                  <a:lnTo>
                    <a:pt x="0" y="238"/>
                  </a:lnTo>
                  <a:lnTo>
                    <a:pt x="0" y="240"/>
                  </a:lnTo>
                  <a:lnTo>
                    <a:pt x="1" y="240"/>
                  </a:lnTo>
                  <a:lnTo>
                    <a:pt x="9" y="242"/>
                  </a:lnTo>
                  <a:lnTo>
                    <a:pt x="18" y="242"/>
                  </a:lnTo>
                  <a:lnTo>
                    <a:pt x="26" y="243"/>
                  </a:lnTo>
                  <a:lnTo>
                    <a:pt x="36" y="243"/>
                  </a:lnTo>
                  <a:lnTo>
                    <a:pt x="46" y="243"/>
                  </a:lnTo>
                  <a:lnTo>
                    <a:pt x="57" y="243"/>
                  </a:lnTo>
                  <a:lnTo>
                    <a:pt x="67" y="243"/>
                  </a:lnTo>
                  <a:lnTo>
                    <a:pt x="78" y="243"/>
                  </a:lnTo>
                  <a:lnTo>
                    <a:pt x="89" y="243"/>
                  </a:lnTo>
                  <a:lnTo>
                    <a:pt x="101" y="243"/>
                  </a:lnTo>
                  <a:lnTo>
                    <a:pt x="114" y="243"/>
                  </a:lnTo>
                  <a:lnTo>
                    <a:pt x="126" y="241"/>
                  </a:lnTo>
                  <a:lnTo>
                    <a:pt x="139" y="241"/>
                  </a:lnTo>
                  <a:lnTo>
                    <a:pt x="153" y="241"/>
                  </a:lnTo>
                  <a:lnTo>
                    <a:pt x="166" y="241"/>
                  </a:lnTo>
                  <a:lnTo>
                    <a:pt x="181" y="238"/>
                  </a:lnTo>
                </a:path>
              </a:pathLst>
            </a:custGeom>
            <a:solidFill>
              <a:srgbClr val="727272"/>
            </a:solidFill>
            <a:ln w="9525">
              <a:noFill/>
              <a:round/>
              <a:headEnd type="none" w="med" len="med"/>
              <a:tailEnd type="none" w="med" len="med"/>
            </a:ln>
          </p:spPr>
          <p:txBody>
            <a:bodyPr/>
            <a:lstStyle/>
            <a:p>
              <a:endParaRPr lang="en-US"/>
            </a:p>
          </p:txBody>
        </p:sp>
        <p:sp>
          <p:nvSpPr>
            <p:cNvPr id="2140" name="Freeform 86"/>
            <p:cNvSpPr>
              <a:spLocks/>
            </p:cNvSpPr>
            <p:nvPr/>
          </p:nvSpPr>
          <p:spPr bwMode="auto">
            <a:xfrm>
              <a:off x="563" y="2697"/>
              <a:ext cx="182" cy="243"/>
            </a:xfrm>
            <a:custGeom>
              <a:avLst/>
              <a:gdLst>
                <a:gd name="T0" fmla="*/ 179 w 182"/>
                <a:gd name="T1" fmla="*/ 211 h 243"/>
                <a:gd name="T2" fmla="*/ 161 w 182"/>
                <a:gd name="T3" fmla="*/ 147 h 243"/>
                <a:gd name="T4" fmla="*/ 152 w 182"/>
                <a:gd name="T5" fmla="*/ 127 h 243"/>
                <a:gd name="T6" fmla="*/ 147 w 182"/>
                <a:gd name="T7" fmla="*/ 125 h 243"/>
                <a:gd name="T8" fmla="*/ 141 w 182"/>
                <a:gd name="T9" fmla="*/ 122 h 243"/>
                <a:gd name="T10" fmla="*/ 130 w 182"/>
                <a:gd name="T11" fmla="*/ 119 h 243"/>
                <a:gd name="T12" fmla="*/ 121 w 182"/>
                <a:gd name="T13" fmla="*/ 114 h 243"/>
                <a:gd name="T14" fmla="*/ 114 w 182"/>
                <a:gd name="T15" fmla="*/ 113 h 243"/>
                <a:gd name="T16" fmla="*/ 110 w 182"/>
                <a:gd name="T17" fmla="*/ 106 h 243"/>
                <a:gd name="T18" fmla="*/ 107 w 182"/>
                <a:gd name="T19" fmla="*/ 101 h 243"/>
                <a:gd name="T20" fmla="*/ 107 w 182"/>
                <a:gd name="T21" fmla="*/ 97 h 243"/>
                <a:gd name="T22" fmla="*/ 110 w 182"/>
                <a:gd name="T23" fmla="*/ 95 h 243"/>
                <a:gd name="T24" fmla="*/ 115 w 182"/>
                <a:gd name="T25" fmla="*/ 86 h 243"/>
                <a:gd name="T26" fmla="*/ 120 w 182"/>
                <a:gd name="T27" fmla="*/ 80 h 243"/>
                <a:gd name="T28" fmla="*/ 123 w 182"/>
                <a:gd name="T29" fmla="*/ 71 h 243"/>
                <a:gd name="T30" fmla="*/ 125 w 182"/>
                <a:gd name="T31" fmla="*/ 64 h 243"/>
                <a:gd name="T32" fmla="*/ 125 w 182"/>
                <a:gd name="T33" fmla="*/ 49 h 243"/>
                <a:gd name="T34" fmla="*/ 121 w 182"/>
                <a:gd name="T35" fmla="*/ 29 h 243"/>
                <a:gd name="T36" fmla="*/ 116 w 182"/>
                <a:gd name="T37" fmla="*/ 19 h 243"/>
                <a:gd name="T38" fmla="*/ 103 w 182"/>
                <a:gd name="T39" fmla="*/ 7 h 243"/>
                <a:gd name="T40" fmla="*/ 94 w 182"/>
                <a:gd name="T41" fmla="*/ 1 h 243"/>
                <a:gd name="T42" fmla="*/ 85 w 182"/>
                <a:gd name="T43" fmla="*/ 5 h 243"/>
                <a:gd name="T44" fmla="*/ 86 w 182"/>
                <a:gd name="T45" fmla="*/ 5 h 243"/>
                <a:gd name="T46" fmla="*/ 81 w 182"/>
                <a:gd name="T47" fmla="*/ 5 h 243"/>
                <a:gd name="T48" fmla="*/ 75 w 182"/>
                <a:gd name="T49" fmla="*/ 1 h 243"/>
                <a:gd name="T50" fmla="*/ 67 w 182"/>
                <a:gd name="T51" fmla="*/ 7 h 243"/>
                <a:gd name="T52" fmla="*/ 57 w 182"/>
                <a:gd name="T53" fmla="*/ 16 h 243"/>
                <a:gd name="T54" fmla="*/ 53 w 182"/>
                <a:gd name="T55" fmla="*/ 24 h 243"/>
                <a:gd name="T56" fmla="*/ 52 w 182"/>
                <a:gd name="T57" fmla="*/ 42 h 243"/>
                <a:gd name="T58" fmla="*/ 51 w 182"/>
                <a:gd name="T59" fmla="*/ 54 h 243"/>
                <a:gd name="T60" fmla="*/ 50 w 182"/>
                <a:gd name="T61" fmla="*/ 56 h 243"/>
                <a:gd name="T62" fmla="*/ 49 w 182"/>
                <a:gd name="T63" fmla="*/ 59 h 243"/>
                <a:gd name="T64" fmla="*/ 48 w 182"/>
                <a:gd name="T65" fmla="*/ 63 h 243"/>
                <a:gd name="T66" fmla="*/ 48 w 182"/>
                <a:gd name="T67" fmla="*/ 67 h 243"/>
                <a:gd name="T68" fmla="*/ 49 w 182"/>
                <a:gd name="T69" fmla="*/ 71 h 243"/>
                <a:gd name="T70" fmla="*/ 52 w 182"/>
                <a:gd name="T71" fmla="*/ 77 h 243"/>
                <a:gd name="T72" fmla="*/ 57 w 182"/>
                <a:gd name="T73" fmla="*/ 81 h 243"/>
                <a:gd name="T74" fmla="*/ 59 w 182"/>
                <a:gd name="T75" fmla="*/ 87 h 243"/>
                <a:gd name="T76" fmla="*/ 63 w 182"/>
                <a:gd name="T77" fmla="*/ 89 h 243"/>
                <a:gd name="T78" fmla="*/ 63 w 182"/>
                <a:gd name="T79" fmla="*/ 95 h 243"/>
                <a:gd name="T80" fmla="*/ 63 w 182"/>
                <a:gd name="T81" fmla="*/ 96 h 243"/>
                <a:gd name="T82" fmla="*/ 64 w 182"/>
                <a:gd name="T83" fmla="*/ 102 h 243"/>
                <a:gd name="T84" fmla="*/ 63 w 182"/>
                <a:gd name="T85" fmla="*/ 106 h 243"/>
                <a:gd name="T86" fmla="*/ 58 w 182"/>
                <a:gd name="T87" fmla="*/ 110 h 243"/>
                <a:gd name="T88" fmla="*/ 53 w 182"/>
                <a:gd name="T89" fmla="*/ 114 h 243"/>
                <a:gd name="T90" fmla="*/ 47 w 182"/>
                <a:gd name="T91" fmla="*/ 116 h 243"/>
                <a:gd name="T92" fmla="*/ 37 w 182"/>
                <a:gd name="T93" fmla="*/ 116 h 243"/>
                <a:gd name="T94" fmla="*/ 25 w 182"/>
                <a:gd name="T95" fmla="*/ 116 h 243"/>
                <a:gd name="T96" fmla="*/ 18 w 182"/>
                <a:gd name="T97" fmla="*/ 120 h 243"/>
                <a:gd name="T98" fmla="*/ 10 w 182"/>
                <a:gd name="T99" fmla="*/ 124 h 243"/>
                <a:gd name="T100" fmla="*/ 8 w 182"/>
                <a:gd name="T101" fmla="*/ 129 h 243"/>
                <a:gd name="T102" fmla="*/ 3 w 182"/>
                <a:gd name="T103" fmla="*/ 142 h 243"/>
                <a:gd name="T104" fmla="*/ 1 w 182"/>
                <a:gd name="T105" fmla="*/ 153 h 243"/>
                <a:gd name="T106" fmla="*/ 0 w 182"/>
                <a:gd name="T107" fmla="*/ 177 h 243"/>
                <a:gd name="T108" fmla="*/ 0 w 182"/>
                <a:gd name="T109" fmla="*/ 197 h 243"/>
                <a:gd name="T110" fmla="*/ 0 w 182"/>
                <a:gd name="T111" fmla="*/ 216 h 243"/>
                <a:gd name="T112" fmla="*/ 0 w 182"/>
                <a:gd name="T113" fmla="*/ 233 h 243"/>
                <a:gd name="T114" fmla="*/ 22 w 182"/>
                <a:gd name="T115" fmla="*/ 241 h 243"/>
                <a:gd name="T116" fmla="*/ 110 w 182"/>
                <a:gd name="T117" fmla="*/ 242 h 24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82"/>
                <a:gd name="T178" fmla="*/ 0 h 243"/>
                <a:gd name="T179" fmla="*/ 182 w 182"/>
                <a:gd name="T180" fmla="*/ 243 h 24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82" h="243">
                  <a:moveTo>
                    <a:pt x="174" y="240"/>
                  </a:moveTo>
                  <a:lnTo>
                    <a:pt x="176" y="240"/>
                  </a:lnTo>
                  <a:lnTo>
                    <a:pt x="179" y="237"/>
                  </a:lnTo>
                  <a:lnTo>
                    <a:pt x="179" y="232"/>
                  </a:lnTo>
                  <a:lnTo>
                    <a:pt x="181" y="226"/>
                  </a:lnTo>
                  <a:lnTo>
                    <a:pt x="179" y="219"/>
                  </a:lnTo>
                  <a:lnTo>
                    <a:pt x="179" y="211"/>
                  </a:lnTo>
                  <a:lnTo>
                    <a:pt x="178" y="202"/>
                  </a:lnTo>
                  <a:lnTo>
                    <a:pt x="177" y="191"/>
                  </a:lnTo>
                  <a:lnTo>
                    <a:pt x="173" y="183"/>
                  </a:lnTo>
                  <a:lnTo>
                    <a:pt x="171" y="172"/>
                  </a:lnTo>
                  <a:lnTo>
                    <a:pt x="168" y="164"/>
                  </a:lnTo>
                  <a:lnTo>
                    <a:pt x="165" y="154"/>
                  </a:lnTo>
                  <a:lnTo>
                    <a:pt x="161" y="147"/>
                  </a:lnTo>
                  <a:lnTo>
                    <a:pt x="159" y="139"/>
                  </a:lnTo>
                  <a:lnTo>
                    <a:pt x="157" y="134"/>
                  </a:lnTo>
                  <a:lnTo>
                    <a:pt x="155" y="128"/>
                  </a:lnTo>
                  <a:lnTo>
                    <a:pt x="153" y="128"/>
                  </a:lnTo>
                  <a:lnTo>
                    <a:pt x="152" y="128"/>
                  </a:lnTo>
                  <a:lnTo>
                    <a:pt x="152" y="127"/>
                  </a:lnTo>
                  <a:lnTo>
                    <a:pt x="150" y="127"/>
                  </a:lnTo>
                  <a:lnTo>
                    <a:pt x="150" y="125"/>
                  </a:lnTo>
                  <a:lnTo>
                    <a:pt x="148" y="125"/>
                  </a:lnTo>
                  <a:lnTo>
                    <a:pt x="147" y="125"/>
                  </a:lnTo>
                  <a:lnTo>
                    <a:pt x="147" y="124"/>
                  </a:lnTo>
                  <a:lnTo>
                    <a:pt x="145" y="124"/>
                  </a:lnTo>
                  <a:lnTo>
                    <a:pt x="145" y="122"/>
                  </a:lnTo>
                  <a:lnTo>
                    <a:pt x="143" y="122"/>
                  </a:lnTo>
                  <a:lnTo>
                    <a:pt x="141" y="122"/>
                  </a:lnTo>
                  <a:lnTo>
                    <a:pt x="139" y="122"/>
                  </a:lnTo>
                  <a:lnTo>
                    <a:pt x="139" y="120"/>
                  </a:lnTo>
                  <a:lnTo>
                    <a:pt x="136" y="120"/>
                  </a:lnTo>
                  <a:lnTo>
                    <a:pt x="134" y="120"/>
                  </a:lnTo>
                  <a:lnTo>
                    <a:pt x="132" y="120"/>
                  </a:lnTo>
                  <a:lnTo>
                    <a:pt x="132" y="119"/>
                  </a:lnTo>
                  <a:lnTo>
                    <a:pt x="130" y="119"/>
                  </a:lnTo>
                  <a:lnTo>
                    <a:pt x="128" y="119"/>
                  </a:lnTo>
                  <a:lnTo>
                    <a:pt x="126" y="119"/>
                  </a:lnTo>
                  <a:lnTo>
                    <a:pt x="125" y="116"/>
                  </a:lnTo>
                  <a:lnTo>
                    <a:pt x="123" y="116"/>
                  </a:lnTo>
                  <a:lnTo>
                    <a:pt x="122" y="116"/>
                  </a:lnTo>
                  <a:lnTo>
                    <a:pt x="121" y="116"/>
                  </a:lnTo>
                  <a:lnTo>
                    <a:pt x="121" y="114"/>
                  </a:lnTo>
                  <a:lnTo>
                    <a:pt x="119" y="114"/>
                  </a:lnTo>
                  <a:lnTo>
                    <a:pt x="118" y="114"/>
                  </a:lnTo>
                  <a:lnTo>
                    <a:pt x="116" y="114"/>
                  </a:lnTo>
                  <a:lnTo>
                    <a:pt x="116" y="113"/>
                  </a:lnTo>
                  <a:lnTo>
                    <a:pt x="114" y="113"/>
                  </a:lnTo>
                  <a:lnTo>
                    <a:pt x="114" y="111"/>
                  </a:lnTo>
                  <a:lnTo>
                    <a:pt x="112" y="111"/>
                  </a:lnTo>
                  <a:lnTo>
                    <a:pt x="112" y="110"/>
                  </a:lnTo>
                  <a:lnTo>
                    <a:pt x="112" y="108"/>
                  </a:lnTo>
                  <a:lnTo>
                    <a:pt x="110" y="108"/>
                  </a:lnTo>
                  <a:lnTo>
                    <a:pt x="110" y="106"/>
                  </a:lnTo>
                  <a:lnTo>
                    <a:pt x="110" y="104"/>
                  </a:lnTo>
                  <a:lnTo>
                    <a:pt x="108" y="104"/>
                  </a:lnTo>
                  <a:lnTo>
                    <a:pt x="108" y="101"/>
                  </a:lnTo>
                  <a:lnTo>
                    <a:pt x="107" y="101"/>
                  </a:lnTo>
                  <a:lnTo>
                    <a:pt x="107" y="100"/>
                  </a:lnTo>
                  <a:lnTo>
                    <a:pt x="107" y="97"/>
                  </a:lnTo>
                  <a:lnTo>
                    <a:pt x="107" y="96"/>
                  </a:lnTo>
                  <a:lnTo>
                    <a:pt x="110" y="95"/>
                  </a:lnTo>
                  <a:lnTo>
                    <a:pt x="110" y="92"/>
                  </a:lnTo>
                  <a:lnTo>
                    <a:pt x="112" y="90"/>
                  </a:lnTo>
                  <a:lnTo>
                    <a:pt x="114" y="88"/>
                  </a:lnTo>
                  <a:lnTo>
                    <a:pt x="115" y="86"/>
                  </a:lnTo>
                  <a:lnTo>
                    <a:pt x="116" y="84"/>
                  </a:lnTo>
                  <a:lnTo>
                    <a:pt x="117" y="82"/>
                  </a:lnTo>
                  <a:lnTo>
                    <a:pt x="120" y="80"/>
                  </a:lnTo>
                  <a:lnTo>
                    <a:pt x="120" y="79"/>
                  </a:lnTo>
                  <a:lnTo>
                    <a:pt x="121" y="77"/>
                  </a:lnTo>
                  <a:lnTo>
                    <a:pt x="121" y="75"/>
                  </a:lnTo>
                  <a:lnTo>
                    <a:pt x="121" y="73"/>
                  </a:lnTo>
                  <a:lnTo>
                    <a:pt x="123" y="71"/>
                  </a:lnTo>
                  <a:lnTo>
                    <a:pt x="123" y="69"/>
                  </a:lnTo>
                  <a:lnTo>
                    <a:pt x="125" y="67"/>
                  </a:lnTo>
                  <a:lnTo>
                    <a:pt x="125" y="65"/>
                  </a:lnTo>
                  <a:lnTo>
                    <a:pt x="125" y="64"/>
                  </a:lnTo>
                  <a:lnTo>
                    <a:pt x="126" y="62"/>
                  </a:lnTo>
                  <a:lnTo>
                    <a:pt x="125" y="61"/>
                  </a:lnTo>
                  <a:lnTo>
                    <a:pt x="125" y="59"/>
                  </a:lnTo>
                  <a:lnTo>
                    <a:pt x="125" y="57"/>
                  </a:lnTo>
                  <a:lnTo>
                    <a:pt x="125" y="55"/>
                  </a:lnTo>
                  <a:lnTo>
                    <a:pt x="125" y="53"/>
                  </a:lnTo>
                  <a:lnTo>
                    <a:pt x="125" y="49"/>
                  </a:lnTo>
                  <a:lnTo>
                    <a:pt x="125" y="47"/>
                  </a:lnTo>
                  <a:lnTo>
                    <a:pt x="125" y="43"/>
                  </a:lnTo>
                  <a:lnTo>
                    <a:pt x="122" y="41"/>
                  </a:lnTo>
                  <a:lnTo>
                    <a:pt x="122" y="38"/>
                  </a:lnTo>
                  <a:lnTo>
                    <a:pt x="122" y="36"/>
                  </a:lnTo>
                  <a:lnTo>
                    <a:pt x="122" y="32"/>
                  </a:lnTo>
                  <a:lnTo>
                    <a:pt x="121" y="29"/>
                  </a:lnTo>
                  <a:lnTo>
                    <a:pt x="121" y="27"/>
                  </a:lnTo>
                  <a:lnTo>
                    <a:pt x="121" y="26"/>
                  </a:lnTo>
                  <a:lnTo>
                    <a:pt x="121" y="24"/>
                  </a:lnTo>
                  <a:lnTo>
                    <a:pt x="120" y="24"/>
                  </a:lnTo>
                  <a:lnTo>
                    <a:pt x="118" y="22"/>
                  </a:lnTo>
                  <a:lnTo>
                    <a:pt x="116" y="21"/>
                  </a:lnTo>
                  <a:lnTo>
                    <a:pt x="116" y="19"/>
                  </a:lnTo>
                  <a:lnTo>
                    <a:pt x="114" y="18"/>
                  </a:lnTo>
                  <a:lnTo>
                    <a:pt x="112" y="16"/>
                  </a:lnTo>
                  <a:lnTo>
                    <a:pt x="110" y="14"/>
                  </a:lnTo>
                  <a:lnTo>
                    <a:pt x="110" y="12"/>
                  </a:lnTo>
                  <a:lnTo>
                    <a:pt x="107" y="12"/>
                  </a:lnTo>
                  <a:lnTo>
                    <a:pt x="106" y="10"/>
                  </a:lnTo>
                  <a:lnTo>
                    <a:pt x="103" y="7"/>
                  </a:lnTo>
                  <a:lnTo>
                    <a:pt x="102" y="5"/>
                  </a:lnTo>
                  <a:lnTo>
                    <a:pt x="100" y="5"/>
                  </a:lnTo>
                  <a:lnTo>
                    <a:pt x="99" y="3"/>
                  </a:lnTo>
                  <a:lnTo>
                    <a:pt x="97" y="2"/>
                  </a:lnTo>
                  <a:lnTo>
                    <a:pt x="97" y="0"/>
                  </a:lnTo>
                  <a:lnTo>
                    <a:pt x="95" y="1"/>
                  </a:lnTo>
                  <a:lnTo>
                    <a:pt x="94" y="1"/>
                  </a:lnTo>
                  <a:lnTo>
                    <a:pt x="92" y="1"/>
                  </a:lnTo>
                  <a:lnTo>
                    <a:pt x="90" y="2"/>
                  </a:lnTo>
                  <a:lnTo>
                    <a:pt x="89" y="2"/>
                  </a:lnTo>
                  <a:lnTo>
                    <a:pt x="87" y="2"/>
                  </a:lnTo>
                  <a:lnTo>
                    <a:pt x="85" y="5"/>
                  </a:lnTo>
                  <a:lnTo>
                    <a:pt x="83" y="5"/>
                  </a:lnTo>
                  <a:lnTo>
                    <a:pt x="86" y="5"/>
                  </a:lnTo>
                  <a:lnTo>
                    <a:pt x="84" y="5"/>
                  </a:lnTo>
                  <a:lnTo>
                    <a:pt x="82" y="5"/>
                  </a:lnTo>
                  <a:lnTo>
                    <a:pt x="81" y="5"/>
                  </a:lnTo>
                  <a:lnTo>
                    <a:pt x="81" y="2"/>
                  </a:lnTo>
                  <a:lnTo>
                    <a:pt x="79" y="2"/>
                  </a:lnTo>
                  <a:lnTo>
                    <a:pt x="77" y="2"/>
                  </a:lnTo>
                  <a:lnTo>
                    <a:pt x="77" y="1"/>
                  </a:lnTo>
                  <a:lnTo>
                    <a:pt x="75" y="1"/>
                  </a:lnTo>
                  <a:lnTo>
                    <a:pt x="73" y="1"/>
                  </a:lnTo>
                  <a:lnTo>
                    <a:pt x="72" y="3"/>
                  </a:lnTo>
                  <a:lnTo>
                    <a:pt x="71" y="3"/>
                  </a:lnTo>
                  <a:lnTo>
                    <a:pt x="68" y="5"/>
                  </a:lnTo>
                  <a:lnTo>
                    <a:pt x="67" y="7"/>
                  </a:lnTo>
                  <a:lnTo>
                    <a:pt x="65" y="8"/>
                  </a:lnTo>
                  <a:lnTo>
                    <a:pt x="63" y="10"/>
                  </a:lnTo>
                  <a:lnTo>
                    <a:pt x="61" y="12"/>
                  </a:lnTo>
                  <a:lnTo>
                    <a:pt x="59" y="14"/>
                  </a:lnTo>
                  <a:lnTo>
                    <a:pt x="57" y="16"/>
                  </a:lnTo>
                  <a:lnTo>
                    <a:pt x="54" y="18"/>
                  </a:lnTo>
                  <a:lnTo>
                    <a:pt x="54" y="19"/>
                  </a:lnTo>
                  <a:lnTo>
                    <a:pt x="53" y="21"/>
                  </a:lnTo>
                  <a:lnTo>
                    <a:pt x="53" y="22"/>
                  </a:lnTo>
                  <a:lnTo>
                    <a:pt x="53" y="24"/>
                  </a:lnTo>
                  <a:lnTo>
                    <a:pt x="53" y="26"/>
                  </a:lnTo>
                  <a:lnTo>
                    <a:pt x="53" y="29"/>
                  </a:lnTo>
                  <a:lnTo>
                    <a:pt x="53" y="32"/>
                  </a:lnTo>
                  <a:lnTo>
                    <a:pt x="53" y="34"/>
                  </a:lnTo>
                  <a:lnTo>
                    <a:pt x="53" y="36"/>
                  </a:lnTo>
                  <a:lnTo>
                    <a:pt x="52" y="40"/>
                  </a:lnTo>
                  <a:lnTo>
                    <a:pt x="52" y="42"/>
                  </a:lnTo>
                  <a:lnTo>
                    <a:pt x="52" y="44"/>
                  </a:lnTo>
                  <a:lnTo>
                    <a:pt x="52" y="46"/>
                  </a:lnTo>
                  <a:lnTo>
                    <a:pt x="52" y="48"/>
                  </a:lnTo>
                  <a:lnTo>
                    <a:pt x="52" y="51"/>
                  </a:lnTo>
                  <a:lnTo>
                    <a:pt x="52" y="52"/>
                  </a:lnTo>
                  <a:lnTo>
                    <a:pt x="51" y="54"/>
                  </a:lnTo>
                  <a:lnTo>
                    <a:pt x="50" y="56"/>
                  </a:lnTo>
                  <a:lnTo>
                    <a:pt x="49" y="58"/>
                  </a:lnTo>
                  <a:lnTo>
                    <a:pt x="49" y="59"/>
                  </a:lnTo>
                  <a:lnTo>
                    <a:pt x="48" y="61"/>
                  </a:lnTo>
                  <a:lnTo>
                    <a:pt x="48" y="63"/>
                  </a:lnTo>
                  <a:lnTo>
                    <a:pt x="48" y="66"/>
                  </a:lnTo>
                  <a:lnTo>
                    <a:pt x="48" y="67"/>
                  </a:lnTo>
                  <a:lnTo>
                    <a:pt x="49" y="67"/>
                  </a:lnTo>
                  <a:lnTo>
                    <a:pt x="49" y="70"/>
                  </a:lnTo>
                  <a:lnTo>
                    <a:pt x="49" y="71"/>
                  </a:lnTo>
                  <a:lnTo>
                    <a:pt x="49" y="73"/>
                  </a:lnTo>
                  <a:lnTo>
                    <a:pt x="50" y="73"/>
                  </a:lnTo>
                  <a:lnTo>
                    <a:pt x="52" y="73"/>
                  </a:lnTo>
                  <a:lnTo>
                    <a:pt x="52" y="76"/>
                  </a:lnTo>
                  <a:lnTo>
                    <a:pt x="52" y="77"/>
                  </a:lnTo>
                  <a:lnTo>
                    <a:pt x="54" y="77"/>
                  </a:lnTo>
                  <a:lnTo>
                    <a:pt x="54" y="79"/>
                  </a:lnTo>
                  <a:lnTo>
                    <a:pt x="55" y="79"/>
                  </a:lnTo>
                  <a:lnTo>
                    <a:pt x="57" y="79"/>
                  </a:lnTo>
                  <a:lnTo>
                    <a:pt x="57" y="81"/>
                  </a:lnTo>
                  <a:lnTo>
                    <a:pt x="57" y="82"/>
                  </a:lnTo>
                  <a:lnTo>
                    <a:pt x="57" y="85"/>
                  </a:lnTo>
                  <a:lnTo>
                    <a:pt x="59" y="85"/>
                  </a:lnTo>
                  <a:lnTo>
                    <a:pt x="59" y="87"/>
                  </a:lnTo>
                  <a:lnTo>
                    <a:pt x="59" y="88"/>
                  </a:lnTo>
                  <a:lnTo>
                    <a:pt x="61" y="88"/>
                  </a:lnTo>
                  <a:lnTo>
                    <a:pt x="61" y="89"/>
                  </a:lnTo>
                  <a:lnTo>
                    <a:pt x="63" y="89"/>
                  </a:lnTo>
                  <a:lnTo>
                    <a:pt x="63" y="91"/>
                  </a:lnTo>
                  <a:lnTo>
                    <a:pt x="63" y="92"/>
                  </a:lnTo>
                  <a:lnTo>
                    <a:pt x="63" y="93"/>
                  </a:lnTo>
                  <a:lnTo>
                    <a:pt x="63" y="95"/>
                  </a:lnTo>
                  <a:lnTo>
                    <a:pt x="64" y="95"/>
                  </a:lnTo>
                  <a:lnTo>
                    <a:pt x="63" y="96"/>
                  </a:lnTo>
                  <a:lnTo>
                    <a:pt x="64" y="96"/>
                  </a:lnTo>
                  <a:lnTo>
                    <a:pt x="64" y="99"/>
                  </a:lnTo>
                  <a:lnTo>
                    <a:pt x="64" y="100"/>
                  </a:lnTo>
                  <a:lnTo>
                    <a:pt x="64" y="102"/>
                  </a:lnTo>
                  <a:lnTo>
                    <a:pt x="63" y="105"/>
                  </a:lnTo>
                  <a:lnTo>
                    <a:pt x="63" y="106"/>
                  </a:lnTo>
                  <a:lnTo>
                    <a:pt x="62" y="107"/>
                  </a:lnTo>
                  <a:lnTo>
                    <a:pt x="60" y="110"/>
                  </a:lnTo>
                  <a:lnTo>
                    <a:pt x="58" y="110"/>
                  </a:lnTo>
                  <a:lnTo>
                    <a:pt x="56" y="111"/>
                  </a:lnTo>
                  <a:lnTo>
                    <a:pt x="55" y="111"/>
                  </a:lnTo>
                  <a:lnTo>
                    <a:pt x="53" y="114"/>
                  </a:lnTo>
                  <a:lnTo>
                    <a:pt x="52" y="114"/>
                  </a:lnTo>
                  <a:lnTo>
                    <a:pt x="49" y="114"/>
                  </a:lnTo>
                  <a:lnTo>
                    <a:pt x="47" y="116"/>
                  </a:lnTo>
                  <a:lnTo>
                    <a:pt x="46" y="116"/>
                  </a:lnTo>
                  <a:lnTo>
                    <a:pt x="44" y="116"/>
                  </a:lnTo>
                  <a:lnTo>
                    <a:pt x="42" y="116"/>
                  </a:lnTo>
                  <a:lnTo>
                    <a:pt x="39" y="116"/>
                  </a:lnTo>
                  <a:lnTo>
                    <a:pt x="37" y="116"/>
                  </a:lnTo>
                  <a:lnTo>
                    <a:pt x="35" y="116"/>
                  </a:lnTo>
                  <a:lnTo>
                    <a:pt x="33" y="116"/>
                  </a:lnTo>
                  <a:lnTo>
                    <a:pt x="31" y="116"/>
                  </a:lnTo>
                  <a:lnTo>
                    <a:pt x="30" y="116"/>
                  </a:lnTo>
                  <a:lnTo>
                    <a:pt x="28" y="116"/>
                  </a:lnTo>
                  <a:lnTo>
                    <a:pt x="27" y="116"/>
                  </a:lnTo>
                  <a:lnTo>
                    <a:pt x="25" y="116"/>
                  </a:lnTo>
                  <a:lnTo>
                    <a:pt x="23" y="119"/>
                  </a:lnTo>
                  <a:lnTo>
                    <a:pt x="20" y="119"/>
                  </a:lnTo>
                  <a:lnTo>
                    <a:pt x="18" y="120"/>
                  </a:lnTo>
                  <a:lnTo>
                    <a:pt x="16" y="120"/>
                  </a:lnTo>
                  <a:lnTo>
                    <a:pt x="14" y="123"/>
                  </a:lnTo>
                  <a:lnTo>
                    <a:pt x="12" y="123"/>
                  </a:lnTo>
                  <a:lnTo>
                    <a:pt x="10" y="124"/>
                  </a:lnTo>
                  <a:lnTo>
                    <a:pt x="8" y="126"/>
                  </a:lnTo>
                  <a:lnTo>
                    <a:pt x="8" y="127"/>
                  </a:lnTo>
                  <a:lnTo>
                    <a:pt x="8" y="129"/>
                  </a:lnTo>
                  <a:lnTo>
                    <a:pt x="6" y="131"/>
                  </a:lnTo>
                  <a:lnTo>
                    <a:pt x="6" y="134"/>
                  </a:lnTo>
                  <a:lnTo>
                    <a:pt x="6" y="135"/>
                  </a:lnTo>
                  <a:lnTo>
                    <a:pt x="3" y="138"/>
                  </a:lnTo>
                  <a:lnTo>
                    <a:pt x="3" y="140"/>
                  </a:lnTo>
                  <a:lnTo>
                    <a:pt x="3" y="142"/>
                  </a:lnTo>
                  <a:lnTo>
                    <a:pt x="3" y="143"/>
                  </a:lnTo>
                  <a:lnTo>
                    <a:pt x="3" y="145"/>
                  </a:lnTo>
                  <a:lnTo>
                    <a:pt x="3" y="147"/>
                  </a:lnTo>
                  <a:lnTo>
                    <a:pt x="1" y="150"/>
                  </a:lnTo>
                  <a:lnTo>
                    <a:pt x="1" y="153"/>
                  </a:lnTo>
                  <a:lnTo>
                    <a:pt x="1" y="157"/>
                  </a:lnTo>
                  <a:lnTo>
                    <a:pt x="1" y="159"/>
                  </a:lnTo>
                  <a:lnTo>
                    <a:pt x="1" y="163"/>
                  </a:lnTo>
                  <a:lnTo>
                    <a:pt x="1" y="167"/>
                  </a:lnTo>
                  <a:lnTo>
                    <a:pt x="1" y="171"/>
                  </a:lnTo>
                  <a:lnTo>
                    <a:pt x="1" y="173"/>
                  </a:lnTo>
                  <a:lnTo>
                    <a:pt x="0" y="177"/>
                  </a:lnTo>
                  <a:lnTo>
                    <a:pt x="0" y="181"/>
                  </a:lnTo>
                  <a:lnTo>
                    <a:pt x="0" y="185"/>
                  </a:lnTo>
                  <a:lnTo>
                    <a:pt x="0" y="187"/>
                  </a:lnTo>
                  <a:lnTo>
                    <a:pt x="0" y="191"/>
                  </a:lnTo>
                  <a:lnTo>
                    <a:pt x="0" y="193"/>
                  </a:lnTo>
                  <a:lnTo>
                    <a:pt x="0" y="196"/>
                  </a:lnTo>
                  <a:lnTo>
                    <a:pt x="0" y="197"/>
                  </a:lnTo>
                  <a:lnTo>
                    <a:pt x="0" y="201"/>
                  </a:lnTo>
                  <a:lnTo>
                    <a:pt x="0" y="203"/>
                  </a:lnTo>
                  <a:lnTo>
                    <a:pt x="0" y="206"/>
                  </a:lnTo>
                  <a:lnTo>
                    <a:pt x="0" y="207"/>
                  </a:lnTo>
                  <a:lnTo>
                    <a:pt x="0" y="211"/>
                  </a:lnTo>
                  <a:lnTo>
                    <a:pt x="0" y="213"/>
                  </a:lnTo>
                  <a:lnTo>
                    <a:pt x="0" y="216"/>
                  </a:lnTo>
                  <a:lnTo>
                    <a:pt x="0" y="217"/>
                  </a:lnTo>
                  <a:lnTo>
                    <a:pt x="0" y="222"/>
                  </a:lnTo>
                  <a:lnTo>
                    <a:pt x="0" y="224"/>
                  </a:lnTo>
                  <a:lnTo>
                    <a:pt x="0" y="226"/>
                  </a:lnTo>
                  <a:lnTo>
                    <a:pt x="0" y="228"/>
                  </a:lnTo>
                  <a:lnTo>
                    <a:pt x="0" y="231"/>
                  </a:lnTo>
                  <a:lnTo>
                    <a:pt x="0" y="233"/>
                  </a:lnTo>
                  <a:lnTo>
                    <a:pt x="0" y="235"/>
                  </a:lnTo>
                  <a:lnTo>
                    <a:pt x="0" y="237"/>
                  </a:lnTo>
                  <a:lnTo>
                    <a:pt x="0" y="240"/>
                  </a:lnTo>
                  <a:lnTo>
                    <a:pt x="3" y="240"/>
                  </a:lnTo>
                  <a:lnTo>
                    <a:pt x="7" y="240"/>
                  </a:lnTo>
                  <a:lnTo>
                    <a:pt x="14" y="240"/>
                  </a:lnTo>
                  <a:lnTo>
                    <a:pt x="22" y="241"/>
                  </a:lnTo>
                  <a:lnTo>
                    <a:pt x="31" y="241"/>
                  </a:lnTo>
                  <a:lnTo>
                    <a:pt x="42" y="241"/>
                  </a:lnTo>
                  <a:lnTo>
                    <a:pt x="54" y="241"/>
                  </a:lnTo>
                  <a:lnTo>
                    <a:pt x="67" y="242"/>
                  </a:lnTo>
                  <a:lnTo>
                    <a:pt x="80" y="242"/>
                  </a:lnTo>
                  <a:lnTo>
                    <a:pt x="95" y="242"/>
                  </a:lnTo>
                  <a:lnTo>
                    <a:pt x="110" y="242"/>
                  </a:lnTo>
                  <a:lnTo>
                    <a:pt x="125" y="242"/>
                  </a:lnTo>
                  <a:lnTo>
                    <a:pt x="141" y="242"/>
                  </a:lnTo>
                  <a:lnTo>
                    <a:pt x="157" y="242"/>
                  </a:lnTo>
                  <a:lnTo>
                    <a:pt x="174" y="240"/>
                  </a:lnTo>
                </a:path>
              </a:pathLst>
            </a:custGeom>
            <a:solidFill>
              <a:srgbClr val="727272"/>
            </a:solidFill>
            <a:ln w="9525">
              <a:noFill/>
              <a:round/>
              <a:headEnd type="none" w="med" len="med"/>
              <a:tailEnd type="none" w="med" len="med"/>
            </a:ln>
          </p:spPr>
          <p:txBody>
            <a:bodyPr/>
            <a:lstStyle/>
            <a:p>
              <a:endParaRPr lang="en-US"/>
            </a:p>
          </p:txBody>
        </p:sp>
        <p:sp>
          <p:nvSpPr>
            <p:cNvPr id="2141" name="Freeform 87"/>
            <p:cNvSpPr>
              <a:spLocks/>
            </p:cNvSpPr>
            <p:nvPr/>
          </p:nvSpPr>
          <p:spPr bwMode="auto">
            <a:xfrm>
              <a:off x="125" y="2767"/>
              <a:ext cx="193" cy="252"/>
            </a:xfrm>
            <a:custGeom>
              <a:avLst/>
              <a:gdLst>
                <a:gd name="T0" fmla="*/ 18 w 193"/>
                <a:gd name="T1" fmla="*/ 251 h 252"/>
                <a:gd name="T2" fmla="*/ 2 w 193"/>
                <a:gd name="T3" fmla="*/ 246 h 252"/>
                <a:gd name="T4" fmla="*/ 0 w 193"/>
                <a:gd name="T5" fmla="*/ 158 h 252"/>
                <a:gd name="T6" fmla="*/ 14 w 193"/>
                <a:gd name="T7" fmla="*/ 139 h 252"/>
                <a:gd name="T8" fmla="*/ 37 w 193"/>
                <a:gd name="T9" fmla="*/ 131 h 252"/>
                <a:gd name="T10" fmla="*/ 50 w 193"/>
                <a:gd name="T11" fmla="*/ 123 h 252"/>
                <a:gd name="T12" fmla="*/ 65 w 193"/>
                <a:gd name="T13" fmla="*/ 118 h 252"/>
                <a:gd name="T14" fmla="*/ 70 w 193"/>
                <a:gd name="T15" fmla="*/ 108 h 252"/>
                <a:gd name="T16" fmla="*/ 71 w 193"/>
                <a:gd name="T17" fmla="*/ 103 h 252"/>
                <a:gd name="T18" fmla="*/ 69 w 193"/>
                <a:gd name="T19" fmla="*/ 99 h 252"/>
                <a:gd name="T20" fmla="*/ 59 w 193"/>
                <a:gd name="T21" fmla="*/ 96 h 252"/>
                <a:gd name="T22" fmla="*/ 51 w 193"/>
                <a:gd name="T23" fmla="*/ 73 h 252"/>
                <a:gd name="T24" fmla="*/ 56 w 193"/>
                <a:gd name="T25" fmla="*/ 43 h 252"/>
                <a:gd name="T26" fmla="*/ 59 w 193"/>
                <a:gd name="T27" fmla="*/ 20 h 252"/>
                <a:gd name="T28" fmla="*/ 73 w 193"/>
                <a:gd name="T29" fmla="*/ 6 h 252"/>
                <a:gd name="T30" fmla="*/ 82 w 193"/>
                <a:gd name="T31" fmla="*/ 0 h 252"/>
                <a:gd name="T32" fmla="*/ 90 w 193"/>
                <a:gd name="T33" fmla="*/ 1 h 252"/>
                <a:gd name="T34" fmla="*/ 98 w 193"/>
                <a:gd name="T35" fmla="*/ 2 h 252"/>
                <a:gd name="T36" fmla="*/ 102 w 193"/>
                <a:gd name="T37" fmla="*/ 0 h 252"/>
                <a:gd name="T38" fmla="*/ 119 w 193"/>
                <a:gd name="T39" fmla="*/ 10 h 252"/>
                <a:gd name="T40" fmla="*/ 134 w 193"/>
                <a:gd name="T41" fmla="*/ 38 h 252"/>
                <a:gd name="T42" fmla="*/ 143 w 193"/>
                <a:gd name="T43" fmla="*/ 63 h 252"/>
                <a:gd name="T44" fmla="*/ 143 w 193"/>
                <a:gd name="T45" fmla="*/ 84 h 252"/>
                <a:gd name="T46" fmla="*/ 134 w 193"/>
                <a:gd name="T47" fmla="*/ 99 h 252"/>
                <a:gd name="T48" fmla="*/ 123 w 193"/>
                <a:gd name="T49" fmla="*/ 105 h 252"/>
                <a:gd name="T50" fmla="*/ 127 w 193"/>
                <a:gd name="T51" fmla="*/ 111 h 252"/>
                <a:gd name="T52" fmla="*/ 144 w 193"/>
                <a:gd name="T53" fmla="*/ 122 h 252"/>
                <a:gd name="T54" fmla="*/ 166 w 193"/>
                <a:gd name="T55" fmla="*/ 123 h 252"/>
                <a:gd name="T56" fmla="*/ 178 w 193"/>
                <a:gd name="T57" fmla="*/ 130 h 252"/>
                <a:gd name="T58" fmla="*/ 188 w 193"/>
                <a:gd name="T59" fmla="*/ 136 h 252"/>
                <a:gd name="T60" fmla="*/ 192 w 193"/>
                <a:gd name="T61" fmla="*/ 150 h 252"/>
                <a:gd name="T62" fmla="*/ 192 w 193"/>
                <a:gd name="T63" fmla="*/ 162 h 252"/>
                <a:gd name="T64" fmla="*/ 180 w 193"/>
                <a:gd name="T65" fmla="*/ 251 h 252"/>
                <a:gd name="T66" fmla="*/ 18 w 193"/>
                <a:gd name="T67" fmla="*/ 251 h 252"/>
                <a:gd name="T68" fmla="*/ 18 w 193"/>
                <a:gd name="T69" fmla="*/ 251 h 25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93"/>
                <a:gd name="T106" fmla="*/ 0 h 252"/>
                <a:gd name="T107" fmla="*/ 193 w 193"/>
                <a:gd name="T108" fmla="*/ 252 h 25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93" h="252">
                  <a:moveTo>
                    <a:pt x="18" y="251"/>
                  </a:moveTo>
                  <a:lnTo>
                    <a:pt x="2" y="246"/>
                  </a:lnTo>
                  <a:lnTo>
                    <a:pt x="0" y="158"/>
                  </a:lnTo>
                  <a:lnTo>
                    <a:pt x="14" y="139"/>
                  </a:lnTo>
                  <a:lnTo>
                    <a:pt x="37" y="131"/>
                  </a:lnTo>
                  <a:lnTo>
                    <a:pt x="50" y="123"/>
                  </a:lnTo>
                  <a:lnTo>
                    <a:pt x="65" y="118"/>
                  </a:lnTo>
                  <a:lnTo>
                    <a:pt x="70" y="108"/>
                  </a:lnTo>
                  <a:lnTo>
                    <a:pt x="71" y="103"/>
                  </a:lnTo>
                  <a:lnTo>
                    <a:pt x="69" y="99"/>
                  </a:lnTo>
                  <a:lnTo>
                    <a:pt x="59" y="96"/>
                  </a:lnTo>
                  <a:lnTo>
                    <a:pt x="51" y="73"/>
                  </a:lnTo>
                  <a:lnTo>
                    <a:pt x="56" y="43"/>
                  </a:lnTo>
                  <a:lnTo>
                    <a:pt x="59" y="20"/>
                  </a:lnTo>
                  <a:lnTo>
                    <a:pt x="73" y="6"/>
                  </a:lnTo>
                  <a:lnTo>
                    <a:pt x="82" y="0"/>
                  </a:lnTo>
                  <a:lnTo>
                    <a:pt x="90" y="1"/>
                  </a:lnTo>
                  <a:lnTo>
                    <a:pt x="98" y="2"/>
                  </a:lnTo>
                  <a:lnTo>
                    <a:pt x="102" y="0"/>
                  </a:lnTo>
                  <a:lnTo>
                    <a:pt x="119" y="10"/>
                  </a:lnTo>
                  <a:lnTo>
                    <a:pt x="134" y="38"/>
                  </a:lnTo>
                  <a:lnTo>
                    <a:pt x="143" y="63"/>
                  </a:lnTo>
                  <a:lnTo>
                    <a:pt x="143" y="84"/>
                  </a:lnTo>
                  <a:lnTo>
                    <a:pt x="134" y="99"/>
                  </a:lnTo>
                  <a:lnTo>
                    <a:pt x="123" y="105"/>
                  </a:lnTo>
                  <a:lnTo>
                    <a:pt x="127" y="111"/>
                  </a:lnTo>
                  <a:lnTo>
                    <a:pt x="144" y="122"/>
                  </a:lnTo>
                  <a:lnTo>
                    <a:pt x="166" y="123"/>
                  </a:lnTo>
                  <a:lnTo>
                    <a:pt x="178" y="130"/>
                  </a:lnTo>
                  <a:lnTo>
                    <a:pt x="188" y="136"/>
                  </a:lnTo>
                  <a:lnTo>
                    <a:pt x="192" y="150"/>
                  </a:lnTo>
                  <a:lnTo>
                    <a:pt x="192" y="162"/>
                  </a:lnTo>
                  <a:lnTo>
                    <a:pt x="180" y="251"/>
                  </a:lnTo>
                  <a:lnTo>
                    <a:pt x="18" y="251"/>
                  </a:lnTo>
                </a:path>
              </a:pathLst>
            </a:custGeom>
            <a:solidFill>
              <a:srgbClr val="808080"/>
            </a:solidFill>
            <a:ln w="9366" cap="flat" cmpd="sng">
              <a:solidFill>
                <a:srgbClr val="8F8F8F"/>
              </a:solidFill>
              <a:prstDash val="solid"/>
              <a:round/>
              <a:headEnd type="none" w="med" len="med"/>
              <a:tailEnd type="none" w="med" len="med"/>
            </a:ln>
          </p:spPr>
          <p:txBody>
            <a:bodyPr/>
            <a:lstStyle/>
            <a:p>
              <a:endParaRPr lang="en-US"/>
            </a:p>
          </p:txBody>
        </p:sp>
        <p:sp>
          <p:nvSpPr>
            <p:cNvPr id="2142" name="Freeform 88"/>
            <p:cNvSpPr>
              <a:spLocks/>
            </p:cNvSpPr>
            <p:nvPr/>
          </p:nvSpPr>
          <p:spPr bwMode="auto">
            <a:xfrm>
              <a:off x="323" y="2734"/>
              <a:ext cx="208" cy="232"/>
            </a:xfrm>
            <a:custGeom>
              <a:avLst/>
              <a:gdLst>
                <a:gd name="T0" fmla="*/ 0 w 208"/>
                <a:gd name="T1" fmla="*/ 227 h 232"/>
                <a:gd name="T2" fmla="*/ 9 w 208"/>
                <a:gd name="T3" fmla="*/ 154 h 232"/>
                <a:gd name="T4" fmla="*/ 15 w 208"/>
                <a:gd name="T5" fmla="*/ 143 h 232"/>
                <a:gd name="T6" fmla="*/ 24 w 208"/>
                <a:gd name="T7" fmla="*/ 127 h 232"/>
                <a:gd name="T8" fmla="*/ 33 w 208"/>
                <a:gd name="T9" fmla="*/ 126 h 232"/>
                <a:gd name="T10" fmla="*/ 53 w 208"/>
                <a:gd name="T11" fmla="*/ 122 h 232"/>
                <a:gd name="T12" fmla="*/ 62 w 208"/>
                <a:gd name="T13" fmla="*/ 119 h 232"/>
                <a:gd name="T14" fmla="*/ 69 w 208"/>
                <a:gd name="T15" fmla="*/ 114 h 232"/>
                <a:gd name="T16" fmla="*/ 72 w 208"/>
                <a:gd name="T17" fmla="*/ 101 h 232"/>
                <a:gd name="T18" fmla="*/ 63 w 208"/>
                <a:gd name="T19" fmla="*/ 83 h 232"/>
                <a:gd name="T20" fmla="*/ 57 w 208"/>
                <a:gd name="T21" fmla="*/ 82 h 232"/>
                <a:gd name="T22" fmla="*/ 51 w 208"/>
                <a:gd name="T23" fmla="*/ 63 h 232"/>
                <a:gd name="T24" fmla="*/ 55 w 208"/>
                <a:gd name="T25" fmla="*/ 58 h 232"/>
                <a:gd name="T26" fmla="*/ 53 w 208"/>
                <a:gd name="T27" fmla="*/ 39 h 232"/>
                <a:gd name="T28" fmla="*/ 54 w 208"/>
                <a:gd name="T29" fmla="*/ 21 h 232"/>
                <a:gd name="T30" fmla="*/ 61 w 208"/>
                <a:gd name="T31" fmla="*/ 14 h 232"/>
                <a:gd name="T32" fmla="*/ 74 w 208"/>
                <a:gd name="T33" fmla="*/ 2 h 232"/>
                <a:gd name="T34" fmla="*/ 85 w 208"/>
                <a:gd name="T35" fmla="*/ 0 h 232"/>
                <a:gd name="T36" fmla="*/ 100 w 208"/>
                <a:gd name="T37" fmla="*/ 0 h 232"/>
                <a:gd name="T38" fmla="*/ 111 w 208"/>
                <a:gd name="T39" fmla="*/ 5 h 232"/>
                <a:gd name="T40" fmla="*/ 120 w 208"/>
                <a:gd name="T41" fmla="*/ 14 h 232"/>
                <a:gd name="T42" fmla="*/ 126 w 208"/>
                <a:gd name="T43" fmla="*/ 29 h 232"/>
                <a:gd name="T44" fmla="*/ 128 w 208"/>
                <a:gd name="T45" fmla="*/ 42 h 232"/>
                <a:gd name="T46" fmla="*/ 128 w 208"/>
                <a:gd name="T47" fmla="*/ 53 h 232"/>
                <a:gd name="T48" fmla="*/ 134 w 208"/>
                <a:gd name="T49" fmla="*/ 55 h 232"/>
                <a:gd name="T50" fmla="*/ 131 w 208"/>
                <a:gd name="T51" fmla="*/ 73 h 232"/>
                <a:gd name="T52" fmla="*/ 124 w 208"/>
                <a:gd name="T53" fmla="*/ 75 h 232"/>
                <a:gd name="T54" fmla="*/ 122 w 208"/>
                <a:gd name="T55" fmla="*/ 87 h 232"/>
                <a:gd name="T56" fmla="*/ 119 w 208"/>
                <a:gd name="T57" fmla="*/ 98 h 232"/>
                <a:gd name="T58" fmla="*/ 121 w 208"/>
                <a:gd name="T59" fmla="*/ 108 h 232"/>
                <a:gd name="T60" fmla="*/ 131 w 208"/>
                <a:gd name="T61" fmla="*/ 114 h 232"/>
                <a:gd name="T62" fmla="*/ 145 w 208"/>
                <a:gd name="T63" fmla="*/ 117 h 232"/>
                <a:gd name="T64" fmla="*/ 164 w 208"/>
                <a:gd name="T65" fmla="*/ 121 h 232"/>
                <a:gd name="T66" fmla="*/ 178 w 208"/>
                <a:gd name="T67" fmla="*/ 122 h 232"/>
                <a:gd name="T68" fmla="*/ 185 w 208"/>
                <a:gd name="T69" fmla="*/ 132 h 232"/>
                <a:gd name="T70" fmla="*/ 190 w 208"/>
                <a:gd name="T71" fmla="*/ 141 h 232"/>
                <a:gd name="T72" fmla="*/ 207 w 208"/>
                <a:gd name="T73" fmla="*/ 231 h 232"/>
                <a:gd name="T74" fmla="*/ 0 w 208"/>
                <a:gd name="T75" fmla="*/ 227 h 232"/>
                <a:gd name="T76" fmla="*/ 0 w 208"/>
                <a:gd name="T77" fmla="*/ 227 h 23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08"/>
                <a:gd name="T118" fmla="*/ 0 h 232"/>
                <a:gd name="T119" fmla="*/ 208 w 208"/>
                <a:gd name="T120" fmla="*/ 232 h 23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08" h="232">
                  <a:moveTo>
                    <a:pt x="0" y="227"/>
                  </a:moveTo>
                  <a:lnTo>
                    <a:pt x="9" y="154"/>
                  </a:lnTo>
                  <a:lnTo>
                    <a:pt x="15" y="143"/>
                  </a:lnTo>
                  <a:lnTo>
                    <a:pt x="24" y="127"/>
                  </a:lnTo>
                  <a:lnTo>
                    <a:pt x="33" y="126"/>
                  </a:lnTo>
                  <a:lnTo>
                    <a:pt x="53" y="122"/>
                  </a:lnTo>
                  <a:lnTo>
                    <a:pt x="62" y="119"/>
                  </a:lnTo>
                  <a:lnTo>
                    <a:pt x="69" y="114"/>
                  </a:lnTo>
                  <a:lnTo>
                    <a:pt x="72" y="101"/>
                  </a:lnTo>
                  <a:lnTo>
                    <a:pt x="63" y="83"/>
                  </a:lnTo>
                  <a:lnTo>
                    <a:pt x="57" y="82"/>
                  </a:lnTo>
                  <a:lnTo>
                    <a:pt x="51" y="63"/>
                  </a:lnTo>
                  <a:lnTo>
                    <a:pt x="55" y="58"/>
                  </a:lnTo>
                  <a:lnTo>
                    <a:pt x="53" y="39"/>
                  </a:lnTo>
                  <a:lnTo>
                    <a:pt x="54" y="21"/>
                  </a:lnTo>
                  <a:lnTo>
                    <a:pt x="61" y="14"/>
                  </a:lnTo>
                  <a:lnTo>
                    <a:pt x="74" y="2"/>
                  </a:lnTo>
                  <a:lnTo>
                    <a:pt x="85" y="0"/>
                  </a:lnTo>
                  <a:lnTo>
                    <a:pt x="100" y="0"/>
                  </a:lnTo>
                  <a:lnTo>
                    <a:pt x="111" y="5"/>
                  </a:lnTo>
                  <a:lnTo>
                    <a:pt x="120" y="14"/>
                  </a:lnTo>
                  <a:lnTo>
                    <a:pt x="126" y="29"/>
                  </a:lnTo>
                  <a:lnTo>
                    <a:pt x="128" y="42"/>
                  </a:lnTo>
                  <a:lnTo>
                    <a:pt x="128" y="53"/>
                  </a:lnTo>
                  <a:lnTo>
                    <a:pt x="134" y="55"/>
                  </a:lnTo>
                  <a:lnTo>
                    <a:pt x="131" y="73"/>
                  </a:lnTo>
                  <a:lnTo>
                    <a:pt x="124" y="75"/>
                  </a:lnTo>
                  <a:lnTo>
                    <a:pt x="122" y="87"/>
                  </a:lnTo>
                  <a:lnTo>
                    <a:pt x="119" y="98"/>
                  </a:lnTo>
                  <a:lnTo>
                    <a:pt x="121" y="108"/>
                  </a:lnTo>
                  <a:lnTo>
                    <a:pt x="131" y="114"/>
                  </a:lnTo>
                  <a:lnTo>
                    <a:pt x="145" y="117"/>
                  </a:lnTo>
                  <a:lnTo>
                    <a:pt x="164" y="121"/>
                  </a:lnTo>
                  <a:lnTo>
                    <a:pt x="178" y="122"/>
                  </a:lnTo>
                  <a:lnTo>
                    <a:pt x="185" y="132"/>
                  </a:lnTo>
                  <a:lnTo>
                    <a:pt x="190" y="141"/>
                  </a:lnTo>
                  <a:lnTo>
                    <a:pt x="207" y="231"/>
                  </a:lnTo>
                  <a:lnTo>
                    <a:pt x="0" y="227"/>
                  </a:lnTo>
                </a:path>
              </a:pathLst>
            </a:custGeom>
            <a:solidFill>
              <a:srgbClr val="808080"/>
            </a:solidFill>
            <a:ln w="9366" cap="flat" cmpd="sng">
              <a:solidFill>
                <a:srgbClr val="8F8F8F"/>
              </a:solidFill>
              <a:prstDash val="solid"/>
              <a:round/>
              <a:headEnd type="none" w="med" len="med"/>
              <a:tailEnd type="none" w="med" len="med"/>
            </a:ln>
          </p:spPr>
          <p:txBody>
            <a:bodyPr/>
            <a:lstStyle/>
            <a:p>
              <a:endParaRPr lang="en-US"/>
            </a:p>
          </p:txBody>
        </p:sp>
        <p:sp>
          <p:nvSpPr>
            <p:cNvPr id="2143" name="Freeform 89"/>
            <p:cNvSpPr>
              <a:spLocks/>
            </p:cNvSpPr>
            <p:nvPr/>
          </p:nvSpPr>
          <p:spPr bwMode="auto">
            <a:xfrm>
              <a:off x="595" y="2765"/>
              <a:ext cx="183" cy="245"/>
            </a:xfrm>
            <a:custGeom>
              <a:avLst/>
              <a:gdLst>
                <a:gd name="T0" fmla="*/ 0 w 183"/>
                <a:gd name="T1" fmla="*/ 220 h 245"/>
                <a:gd name="T2" fmla="*/ 5 w 183"/>
                <a:gd name="T3" fmla="*/ 156 h 245"/>
                <a:gd name="T4" fmla="*/ 12 w 183"/>
                <a:gd name="T5" fmla="*/ 133 h 245"/>
                <a:gd name="T6" fmla="*/ 31 w 183"/>
                <a:gd name="T7" fmla="*/ 124 h 245"/>
                <a:gd name="T8" fmla="*/ 49 w 183"/>
                <a:gd name="T9" fmla="*/ 122 h 245"/>
                <a:gd name="T10" fmla="*/ 65 w 183"/>
                <a:gd name="T11" fmla="*/ 117 h 245"/>
                <a:gd name="T12" fmla="*/ 71 w 183"/>
                <a:gd name="T13" fmla="*/ 107 h 245"/>
                <a:gd name="T14" fmla="*/ 73 w 183"/>
                <a:gd name="T15" fmla="*/ 92 h 245"/>
                <a:gd name="T16" fmla="*/ 65 w 183"/>
                <a:gd name="T17" fmla="*/ 85 h 245"/>
                <a:gd name="T18" fmla="*/ 65 w 183"/>
                <a:gd name="T19" fmla="*/ 80 h 245"/>
                <a:gd name="T20" fmla="*/ 60 w 183"/>
                <a:gd name="T21" fmla="*/ 74 h 245"/>
                <a:gd name="T22" fmla="*/ 56 w 183"/>
                <a:gd name="T23" fmla="*/ 61 h 245"/>
                <a:gd name="T24" fmla="*/ 56 w 183"/>
                <a:gd name="T25" fmla="*/ 58 h 245"/>
                <a:gd name="T26" fmla="*/ 52 w 183"/>
                <a:gd name="T27" fmla="*/ 49 h 245"/>
                <a:gd name="T28" fmla="*/ 56 w 183"/>
                <a:gd name="T29" fmla="*/ 28 h 245"/>
                <a:gd name="T30" fmla="*/ 67 w 183"/>
                <a:gd name="T31" fmla="*/ 19 h 245"/>
                <a:gd name="T32" fmla="*/ 78 w 183"/>
                <a:gd name="T33" fmla="*/ 6 h 245"/>
                <a:gd name="T34" fmla="*/ 102 w 183"/>
                <a:gd name="T35" fmla="*/ 0 h 245"/>
                <a:gd name="T36" fmla="*/ 118 w 183"/>
                <a:gd name="T37" fmla="*/ 10 h 245"/>
                <a:gd name="T38" fmla="*/ 126 w 183"/>
                <a:gd name="T39" fmla="*/ 18 h 245"/>
                <a:gd name="T40" fmla="*/ 136 w 183"/>
                <a:gd name="T41" fmla="*/ 22 h 245"/>
                <a:gd name="T42" fmla="*/ 136 w 183"/>
                <a:gd name="T43" fmla="*/ 32 h 245"/>
                <a:gd name="T44" fmla="*/ 136 w 183"/>
                <a:gd name="T45" fmla="*/ 36 h 245"/>
                <a:gd name="T46" fmla="*/ 143 w 183"/>
                <a:gd name="T47" fmla="*/ 46 h 245"/>
                <a:gd name="T48" fmla="*/ 137 w 183"/>
                <a:gd name="T49" fmla="*/ 60 h 245"/>
                <a:gd name="T50" fmla="*/ 139 w 183"/>
                <a:gd name="T51" fmla="*/ 70 h 245"/>
                <a:gd name="T52" fmla="*/ 133 w 183"/>
                <a:gd name="T53" fmla="*/ 80 h 245"/>
                <a:gd name="T54" fmla="*/ 128 w 183"/>
                <a:gd name="T55" fmla="*/ 82 h 245"/>
                <a:gd name="T56" fmla="*/ 128 w 183"/>
                <a:gd name="T57" fmla="*/ 87 h 245"/>
                <a:gd name="T58" fmla="*/ 123 w 183"/>
                <a:gd name="T59" fmla="*/ 99 h 245"/>
                <a:gd name="T60" fmla="*/ 120 w 183"/>
                <a:gd name="T61" fmla="*/ 107 h 245"/>
                <a:gd name="T62" fmla="*/ 131 w 183"/>
                <a:gd name="T63" fmla="*/ 117 h 245"/>
                <a:gd name="T64" fmla="*/ 150 w 183"/>
                <a:gd name="T65" fmla="*/ 127 h 245"/>
                <a:gd name="T66" fmla="*/ 170 w 183"/>
                <a:gd name="T67" fmla="*/ 137 h 245"/>
                <a:gd name="T68" fmla="*/ 180 w 183"/>
                <a:gd name="T69" fmla="*/ 149 h 245"/>
                <a:gd name="T70" fmla="*/ 182 w 183"/>
                <a:gd name="T71" fmla="*/ 164 h 245"/>
                <a:gd name="T72" fmla="*/ 181 w 183"/>
                <a:gd name="T73" fmla="*/ 187 h 245"/>
                <a:gd name="T74" fmla="*/ 181 w 183"/>
                <a:gd name="T75" fmla="*/ 244 h 245"/>
                <a:gd name="T76" fmla="*/ 0 w 183"/>
                <a:gd name="T77" fmla="*/ 220 h 245"/>
                <a:gd name="T78" fmla="*/ 0 w 183"/>
                <a:gd name="T79" fmla="*/ 220 h 24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83"/>
                <a:gd name="T121" fmla="*/ 0 h 245"/>
                <a:gd name="T122" fmla="*/ 183 w 183"/>
                <a:gd name="T123" fmla="*/ 245 h 24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83" h="245">
                  <a:moveTo>
                    <a:pt x="0" y="220"/>
                  </a:moveTo>
                  <a:lnTo>
                    <a:pt x="5" y="156"/>
                  </a:lnTo>
                  <a:lnTo>
                    <a:pt x="12" y="133"/>
                  </a:lnTo>
                  <a:lnTo>
                    <a:pt x="31" y="124"/>
                  </a:lnTo>
                  <a:lnTo>
                    <a:pt x="49" y="122"/>
                  </a:lnTo>
                  <a:lnTo>
                    <a:pt x="65" y="117"/>
                  </a:lnTo>
                  <a:lnTo>
                    <a:pt x="71" y="107"/>
                  </a:lnTo>
                  <a:lnTo>
                    <a:pt x="73" y="92"/>
                  </a:lnTo>
                  <a:lnTo>
                    <a:pt x="65" y="85"/>
                  </a:lnTo>
                  <a:lnTo>
                    <a:pt x="65" y="80"/>
                  </a:lnTo>
                  <a:lnTo>
                    <a:pt x="60" y="74"/>
                  </a:lnTo>
                  <a:lnTo>
                    <a:pt x="56" y="61"/>
                  </a:lnTo>
                  <a:lnTo>
                    <a:pt x="56" y="58"/>
                  </a:lnTo>
                  <a:lnTo>
                    <a:pt x="52" y="49"/>
                  </a:lnTo>
                  <a:lnTo>
                    <a:pt x="56" y="28"/>
                  </a:lnTo>
                  <a:lnTo>
                    <a:pt x="67" y="19"/>
                  </a:lnTo>
                  <a:lnTo>
                    <a:pt x="78" y="6"/>
                  </a:lnTo>
                  <a:lnTo>
                    <a:pt x="102" y="0"/>
                  </a:lnTo>
                  <a:lnTo>
                    <a:pt x="118" y="10"/>
                  </a:lnTo>
                  <a:lnTo>
                    <a:pt x="126" y="18"/>
                  </a:lnTo>
                  <a:lnTo>
                    <a:pt x="136" y="22"/>
                  </a:lnTo>
                  <a:lnTo>
                    <a:pt x="136" y="32"/>
                  </a:lnTo>
                  <a:lnTo>
                    <a:pt x="136" y="36"/>
                  </a:lnTo>
                  <a:lnTo>
                    <a:pt x="143" y="46"/>
                  </a:lnTo>
                  <a:lnTo>
                    <a:pt x="137" y="60"/>
                  </a:lnTo>
                  <a:lnTo>
                    <a:pt x="139" y="70"/>
                  </a:lnTo>
                  <a:lnTo>
                    <a:pt x="133" y="80"/>
                  </a:lnTo>
                  <a:lnTo>
                    <a:pt x="128" y="82"/>
                  </a:lnTo>
                  <a:lnTo>
                    <a:pt x="128" y="87"/>
                  </a:lnTo>
                  <a:lnTo>
                    <a:pt x="123" y="99"/>
                  </a:lnTo>
                  <a:lnTo>
                    <a:pt x="120" y="107"/>
                  </a:lnTo>
                  <a:lnTo>
                    <a:pt x="131" y="117"/>
                  </a:lnTo>
                  <a:lnTo>
                    <a:pt x="150" y="127"/>
                  </a:lnTo>
                  <a:lnTo>
                    <a:pt x="170" y="137"/>
                  </a:lnTo>
                  <a:lnTo>
                    <a:pt x="180" y="149"/>
                  </a:lnTo>
                  <a:lnTo>
                    <a:pt x="182" y="164"/>
                  </a:lnTo>
                  <a:lnTo>
                    <a:pt x="181" y="187"/>
                  </a:lnTo>
                  <a:lnTo>
                    <a:pt x="181" y="244"/>
                  </a:lnTo>
                  <a:lnTo>
                    <a:pt x="0" y="220"/>
                  </a:lnTo>
                </a:path>
              </a:pathLst>
            </a:custGeom>
            <a:solidFill>
              <a:srgbClr val="808080"/>
            </a:solidFill>
            <a:ln w="9366" cap="flat" cmpd="sng">
              <a:solidFill>
                <a:srgbClr val="808080"/>
              </a:solidFill>
              <a:prstDash val="solid"/>
              <a:round/>
              <a:headEnd type="none" w="med" len="med"/>
              <a:tailEnd type="none" w="med" len="med"/>
            </a:ln>
          </p:spPr>
          <p:txBody>
            <a:bodyPr/>
            <a:lstStyle/>
            <a:p>
              <a:endParaRPr lang="en-US"/>
            </a:p>
          </p:txBody>
        </p:sp>
        <p:sp>
          <p:nvSpPr>
            <p:cNvPr id="2144" name="Freeform 90"/>
            <p:cNvSpPr>
              <a:spLocks/>
            </p:cNvSpPr>
            <p:nvPr/>
          </p:nvSpPr>
          <p:spPr bwMode="auto">
            <a:xfrm>
              <a:off x="340" y="2795"/>
              <a:ext cx="192" cy="261"/>
            </a:xfrm>
            <a:custGeom>
              <a:avLst/>
              <a:gdLst>
                <a:gd name="T0" fmla="*/ 0 w 192"/>
                <a:gd name="T1" fmla="*/ 234 h 261"/>
                <a:gd name="T2" fmla="*/ 0 w 192"/>
                <a:gd name="T3" fmla="*/ 190 h 261"/>
                <a:gd name="T4" fmla="*/ 2 w 192"/>
                <a:gd name="T5" fmla="*/ 175 h 261"/>
                <a:gd name="T6" fmla="*/ 4 w 192"/>
                <a:gd name="T7" fmla="*/ 166 h 261"/>
                <a:gd name="T8" fmla="*/ 10 w 192"/>
                <a:gd name="T9" fmla="*/ 157 h 261"/>
                <a:gd name="T10" fmla="*/ 36 w 192"/>
                <a:gd name="T11" fmla="*/ 143 h 261"/>
                <a:gd name="T12" fmla="*/ 57 w 192"/>
                <a:gd name="T13" fmla="*/ 129 h 261"/>
                <a:gd name="T14" fmla="*/ 47 w 192"/>
                <a:gd name="T15" fmla="*/ 124 h 261"/>
                <a:gd name="T16" fmla="*/ 32 w 192"/>
                <a:gd name="T17" fmla="*/ 114 h 261"/>
                <a:gd name="T18" fmla="*/ 32 w 192"/>
                <a:gd name="T19" fmla="*/ 110 h 261"/>
                <a:gd name="T20" fmla="*/ 36 w 192"/>
                <a:gd name="T21" fmla="*/ 109 h 261"/>
                <a:gd name="T22" fmla="*/ 35 w 192"/>
                <a:gd name="T23" fmla="*/ 107 h 261"/>
                <a:gd name="T24" fmla="*/ 33 w 192"/>
                <a:gd name="T25" fmla="*/ 105 h 261"/>
                <a:gd name="T26" fmla="*/ 34 w 192"/>
                <a:gd name="T27" fmla="*/ 100 h 261"/>
                <a:gd name="T28" fmla="*/ 37 w 192"/>
                <a:gd name="T29" fmla="*/ 85 h 261"/>
                <a:gd name="T30" fmla="*/ 39 w 192"/>
                <a:gd name="T31" fmla="*/ 71 h 261"/>
                <a:gd name="T32" fmla="*/ 37 w 192"/>
                <a:gd name="T33" fmla="*/ 61 h 261"/>
                <a:gd name="T34" fmla="*/ 35 w 192"/>
                <a:gd name="T35" fmla="*/ 50 h 261"/>
                <a:gd name="T36" fmla="*/ 36 w 192"/>
                <a:gd name="T37" fmla="*/ 39 h 261"/>
                <a:gd name="T38" fmla="*/ 39 w 192"/>
                <a:gd name="T39" fmla="*/ 26 h 261"/>
                <a:gd name="T40" fmla="*/ 47 w 192"/>
                <a:gd name="T41" fmla="*/ 15 h 261"/>
                <a:gd name="T42" fmla="*/ 55 w 192"/>
                <a:gd name="T43" fmla="*/ 7 h 261"/>
                <a:gd name="T44" fmla="*/ 68 w 192"/>
                <a:gd name="T45" fmla="*/ 0 h 261"/>
                <a:gd name="T46" fmla="*/ 70 w 192"/>
                <a:gd name="T47" fmla="*/ 2 h 261"/>
                <a:gd name="T48" fmla="*/ 73 w 192"/>
                <a:gd name="T49" fmla="*/ 3 h 261"/>
                <a:gd name="T50" fmla="*/ 77 w 192"/>
                <a:gd name="T51" fmla="*/ 6 h 261"/>
                <a:gd name="T52" fmla="*/ 81 w 192"/>
                <a:gd name="T53" fmla="*/ 7 h 261"/>
                <a:gd name="T54" fmla="*/ 85 w 192"/>
                <a:gd name="T55" fmla="*/ 7 h 261"/>
                <a:gd name="T56" fmla="*/ 89 w 192"/>
                <a:gd name="T57" fmla="*/ 7 h 261"/>
                <a:gd name="T58" fmla="*/ 92 w 192"/>
                <a:gd name="T59" fmla="*/ 7 h 261"/>
                <a:gd name="T60" fmla="*/ 103 w 192"/>
                <a:gd name="T61" fmla="*/ 14 h 261"/>
                <a:gd name="T62" fmla="*/ 112 w 192"/>
                <a:gd name="T63" fmla="*/ 26 h 261"/>
                <a:gd name="T64" fmla="*/ 117 w 192"/>
                <a:gd name="T65" fmla="*/ 37 h 261"/>
                <a:gd name="T66" fmla="*/ 121 w 192"/>
                <a:gd name="T67" fmla="*/ 50 h 261"/>
                <a:gd name="T68" fmla="*/ 124 w 192"/>
                <a:gd name="T69" fmla="*/ 61 h 261"/>
                <a:gd name="T70" fmla="*/ 126 w 192"/>
                <a:gd name="T71" fmla="*/ 75 h 261"/>
                <a:gd name="T72" fmla="*/ 129 w 192"/>
                <a:gd name="T73" fmla="*/ 86 h 261"/>
                <a:gd name="T74" fmla="*/ 129 w 192"/>
                <a:gd name="T75" fmla="*/ 97 h 261"/>
                <a:gd name="T76" fmla="*/ 129 w 192"/>
                <a:gd name="T77" fmla="*/ 105 h 261"/>
                <a:gd name="T78" fmla="*/ 129 w 192"/>
                <a:gd name="T79" fmla="*/ 114 h 261"/>
                <a:gd name="T80" fmla="*/ 129 w 192"/>
                <a:gd name="T81" fmla="*/ 121 h 261"/>
                <a:gd name="T82" fmla="*/ 129 w 192"/>
                <a:gd name="T83" fmla="*/ 126 h 261"/>
                <a:gd name="T84" fmla="*/ 128 w 192"/>
                <a:gd name="T85" fmla="*/ 128 h 261"/>
                <a:gd name="T86" fmla="*/ 129 w 192"/>
                <a:gd name="T87" fmla="*/ 132 h 261"/>
                <a:gd name="T88" fmla="*/ 135 w 192"/>
                <a:gd name="T89" fmla="*/ 137 h 261"/>
                <a:gd name="T90" fmla="*/ 142 w 192"/>
                <a:gd name="T91" fmla="*/ 140 h 261"/>
                <a:gd name="T92" fmla="*/ 150 w 192"/>
                <a:gd name="T93" fmla="*/ 144 h 261"/>
                <a:gd name="T94" fmla="*/ 157 w 192"/>
                <a:gd name="T95" fmla="*/ 148 h 261"/>
                <a:gd name="T96" fmla="*/ 168 w 192"/>
                <a:gd name="T97" fmla="*/ 164 h 261"/>
                <a:gd name="T98" fmla="*/ 186 w 192"/>
                <a:gd name="T99" fmla="*/ 190 h 261"/>
                <a:gd name="T100" fmla="*/ 190 w 192"/>
                <a:gd name="T101" fmla="*/ 202 h 261"/>
                <a:gd name="T102" fmla="*/ 190 w 192"/>
                <a:gd name="T103" fmla="*/ 205 h 261"/>
                <a:gd name="T104" fmla="*/ 190 w 192"/>
                <a:gd name="T105" fmla="*/ 219 h 261"/>
                <a:gd name="T106" fmla="*/ 191 w 192"/>
                <a:gd name="T107" fmla="*/ 245 h 261"/>
                <a:gd name="T108" fmla="*/ 191 w 192"/>
                <a:gd name="T109" fmla="*/ 257 h 261"/>
                <a:gd name="T110" fmla="*/ 105 w 192"/>
                <a:gd name="T111" fmla="*/ 260 h 261"/>
                <a:gd name="T112" fmla="*/ 22 w 192"/>
                <a:gd name="T113" fmla="*/ 258 h 26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92"/>
                <a:gd name="T172" fmla="*/ 0 h 261"/>
                <a:gd name="T173" fmla="*/ 192 w 192"/>
                <a:gd name="T174" fmla="*/ 261 h 26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92" h="261">
                  <a:moveTo>
                    <a:pt x="4" y="256"/>
                  </a:moveTo>
                  <a:lnTo>
                    <a:pt x="2" y="256"/>
                  </a:lnTo>
                  <a:lnTo>
                    <a:pt x="2" y="254"/>
                  </a:lnTo>
                  <a:lnTo>
                    <a:pt x="1" y="251"/>
                  </a:lnTo>
                  <a:lnTo>
                    <a:pt x="1" y="246"/>
                  </a:lnTo>
                  <a:lnTo>
                    <a:pt x="0" y="241"/>
                  </a:lnTo>
                  <a:lnTo>
                    <a:pt x="0" y="234"/>
                  </a:lnTo>
                  <a:lnTo>
                    <a:pt x="0" y="228"/>
                  </a:lnTo>
                  <a:lnTo>
                    <a:pt x="0" y="220"/>
                  </a:lnTo>
                  <a:lnTo>
                    <a:pt x="0" y="214"/>
                  </a:lnTo>
                  <a:lnTo>
                    <a:pt x="0" y="207"/>
                  </a:lnTo>
                  <a:lnTo>
                    <a:pt x="0" y="201"/>
                  </a:lnTo>
                  <a:lnTo>
                    <a:pt x="0" y="195"/>
                  </a:lnTo>
                  <a:lnTo>
                    <a:pt x="0" y="190"/>
                  </a:lnTo>
                  <a:lnTo>
                    <a:pt x="0" y="185"/>
                  </a:lnTo>
                  <a:lnTo>
                    <a:pt x="0" y="182"/>
                  </a:lnTo>
                  <a:lnTo>
                    <a:pt x="2" y="178"/>
                  </a:lnTo>
                  <a:lnTo>
                    <a:pt x="2" y="177"/>
                  </a:lnTo>
                  <a:lnTo>
                    <a:pt x="2" y="175"/>
                  </a:lnTo>
                  <a:lnTo>
                    <a:pt x="2" y="173"/>
                  </a:lnTo>
                  <a:lnTo>
                    <a:pt x="2" y="171"/>
                  </a:lnTo>
                  <a:lnTo>
                    <a:pt x="4" y="169"/>
                  </a:lnTo>
                  <a:lnTo>
                    <a:pt x="4" y="167"/>
                  </a:lnTo>
                  <a:lnTo>
                    <a:pt x="4" y="166"/>
                  </a:lnTo>
                  <a:lnTo>
                    <a:pt x="6" y="164"/>
                  </a:lnTo>
                  <a:lnTo>
                    <a:pt x="6" y="162"/>
                  </a:lnTo>
                  <a:lnTo>
                    <a:pt x="6" y="161"/>
                  </a:lnTo>
                  <a:lnTo>
                    <a:pt x="8" y="159"/>
                  </a:lnTo>
                  <a:lnTo>
                    <a:pt x="10" y="157"/>
                  </a:lnTo>
                  <a:lnTo>
                    <a:pt x="12" y="156"/>
                  </a:lnTo>
                  <a:lnTo>
                    <a:pt x="16" y="153"/>
                  </a:lnTo>
                  <a:lnTo>
                    <a:pt x="19" y="151"/>
                  </a:lnTo>
                  <a:lnTo>
                    <a:pt x="23" y="149"/>
                  </a:lnTo>
                  <a:lnTo>
                    <a:pt x="28" y="147"/>
                  </a:lnTo>
                  <a:lnTo>
                    <a:pt x="32" y="145"/>
                  </a:lnTo>
                  <a:lnTo>
                    <a:pt x="36" y="143"/>
                  </a:lnTo>
                  <a:lnTo>
                    <a:pt x="40" y="141"/>
                  </a:lnTo>
                  <a:lnTo>
                    <a:pt x="43" y="139"/>
                  </a:lnTo>
                  <a:lnTo>
                    <a:pt x="47" y="137"/>
                  </a:lnTo>
                  <a:lnTo>
                    <a:pt x="50" y="135"/>
                  </a:lnTo>
                  <a:lnTo>
                    <a:pt x="53" y="133"/>
                  </a:lnTo>
                  <a:lnTo>
                    <a:pt x="55" y="132"/>
                  </a:lnTo>
                  <a:lnTo>
                    <a:pt x="57" y="129"/>
                  </a:lnTo>
                  <a:lnTo>
                    <a:pt x="56" y="129"/>
                  </a:lnTo>
                  <a:lnTo>
                    <a:pt x="55" y="129"/>
                  </a:lnTo>
                  <a:lnTo>
                    <a:pt x="54" y="127"/>
                  </a:lnTo>
                  <a:lnTo>
                    <a:pt x="52" y="127"/>
                  </a:lnTo>
                  <a:lnTo>
                    <a:pt x="50" y="125"/>
                  </a:lnTo>
                  <a:lnTo>
                    <a:pt x="47" y="124"/>
                  </a:lnTo>
                  <a:lnTo>
                    <a:pt x="46" y="122"/>
                  </a:lnTo>
                  <a:lnTo>
                    <a:pt x="42" y="122"/>
                  </a:lnTo>
                  <a:lnTo>
                    <a:pt x="40" y="119"/>
                  </a:lnTo>
                  <a:lnTo>
                    <a:pt x="37" y="118"/>
                  </a:lnTo>
                  <a:lnTo>
                    <a:pt x="36" y="116"/>
                  </a:lnTo>
                  <a:lnTo>
                    <a:pt x="33" y="116"/>
                  </a:lnTo>
                  <a:lnTo>
                    <a:pt x="32" y="114"/>
                  </a:lnTo>
                  <a:lnTo>
                    <a:pt x="32" y="113"/>
                  </a:lnTo>
                  <a:lnTo>
                    <a:pt x="32" y="111"/>
                  </a:lnTo>
                  <a:lnTo>
                    <a:pt x="32" y="110"/>
                  </a:lnTo>
                  <a:lnTo>
                    <a:pt x="34" y="109"/>
                  </a:lnTo>
                  <a:lnTo>
                    <a:pt x="36" y="109"/>
                  </a:lnTo>
                  <a:lnTo>
                    <a:pt x="37" y="108"/>
                  </a:lnTo>
                  <a:lnTo>
                    <a:pt x="35" y="108"/>
                  </a:lnTo>
                  <a:lnTo>
                    <a:pt x="35" y="107"/>
                  </a:lnTo>
                  <a:lnTo>
                    <a:pt x="35" y="105"/>
                  </a:lnTo>
                  <a:lnTo>
                    <a:pt x="33" y="105"/>
                  </a:lnTo>
                  <a:lnTo>
                    <a:pt x="33" y="104"/>
                  </a:lnTo>
                  <a:lnTo>
                    <a:pt x="33" y="103"/>
                  </a:lnTo>
                  <a:lnTo>
                    <a:pt x="34" y="100"/>
                  </a:lnTo>
                  <a:lnTo>
                    <a:pt x="34" y="98"/>
                  </a:lnTo>
                  <a:lnTo>
                    <a:pt x="34" y="96"/>
                  </a:lnTo>
                  <a:lnTo>
                    <a:pt x="35" y="94"/>
                  </a:lnTo>
                  <a:lnTo>
                    <a:pt x="35" y="92"/>
                  </a:lnTo>
                  <a:lnTo>
                    <a:pt x="35" y="90"/>
                  </a:lnTo>
                  <a:lnTo>
                    <a:pt x="35" y="88"/>
                  </a:lnTo>
                  <a:lnTo>
                    <a:pt x="37" y="85"/>
                  </a:lnTo>
                  <a:lnTo>
                    <a:pt x="37" y="83"/>
                  </a:lnTo>
                  <a:lnTo>
                    <a:pt x="37" y="80"/>
                  </a:lnTo>
                  <a:lnTo>
                    <a:pt x="37" y="79"/>
                  </a:lnTo>
                  <a:lnTo>
                    <a:pt x="39" y="76"/>
                  </a:lnTo>
                  <a:lnTo>
                    <a:pt x="39" y="75"/>
                  </a:lnTo>
                  <a:lnTo>
                    <a:pt x="39" y="73"/>
                  </a:lnTo>
                  <a:lnTo>
                    <a:pt x="39" y="71"/>
                  </a:lnTo>
                  <a:lnTo>
                    <a:pt x="41" y="69"/>
                  </a:lnTo>
                  <a:lnTo>
                    <a:pt x="38" y="69"/>
                  </a:lnTo>
                  <a:lnTo>
                    <a:pt x="38" y="66"/>
                  </a:lnTo>
                  <a:lnTo>
                    <a:pt x="38" y="64"/>
                  </a:lnTo>
                  <a:lnTo>
                    <a:pt x="37" y="64"/>
                  </a:lnTo>
                  <a:lnTo>
                    <a:pt x="37" y="61"/>
                  </a:lnTo>
                  <a:lnTo>
                    <a:pt x="37" y="60"/>
                  </a:lnTo>
                  <a:lnTo>
                    <a:pt x="37" y="57"/>
                  </a:lnTo>
                  <a:lnTo>
                    <a:pt x="35" y="57"/>
                  </a:lnTo>
                  <a:lnTo>
                    <a:pt x="35" y="55"/>
                  </a:lnTo>
                  <a:lnTo>
                    <a:pt x="35" y="53"/>
                  </a:lnTo>
                  <a:lnTo>
                    <a:pt x="35" y="51"/>
                  </a:lnTo>
                  <a:lnTo>
                    <a:pt x="35" y="50"/>
                  </a:lnTo>
                  <a:lnTo>
                    <a:pt x="35" y="48"/>
                  </a:lnTo>
                  <a:lnTo>
                    <a:pt x="35" y="47"/>
                  </a:lnTo>
                  <a:lnTo>
                    <a:pt x="36" y="45"/>
                  </a:lnTo>
                  <a:lnTo>
                    <a:pt x="36" y="42"/>
                  </a:lnTo>
                  <a:lnTo>
                    <a:pt x="36" y="41"/>
                  </a:lnTo>
                  <a:lnTo>
                    <a:pt x="36" y="39"/>
                  </a:lnTo>
                  <a:lnTo>
                    <a:pt x="36" y="37"/>
                  </a:lnTo>
                  <a:lnTo>
                    <a:pt x="37" y="36"/>
                  </a:lnTo>
                  <a:lnTo>
                    <a:pt x="37" y="33"/>
                  </a:lnTo>
                  <a:lnTo>
                    <a:pt x="39" y="31"/>
                  </a:lnTo>
                  <a:lnTo>
                    <a:pt x="39" y="28"/>
                  </a:lnTo>
                  <a:lnTo>
                    <a:pt x="39" y="26"/>
                  </a:lnTo>
                  <a:lnTo>
                    <a:pt x="41" y="24"/>
                  </a:lnTo>
                  <a:lnTo>
                    <a:pt x="41" y="23"/>
                  </a:lnTo>
                  <a:lnTo>
                    <a:pt x="43" y="21"/>
                  </a:lnTo>
                  <a:lnTo>
                    <a:pt x="43" y="19"/>
                  </a:lnTo>
                  <a:lnTo>
                    <a:pt x="46" y="17"/>
                  </a:lnTo>
                  <a:lnTo>
                    <a:pt x="47" y="15"/>
                  </a:lnTo>
                  <a:lnTo>
                    <a:pt x="49" y="13"/>
                  </a:lnTo>
                  <a:lnTo>
                    <a:pt x="51" y="11"/>
                  </a:lnTo>
                  <a:lnTo>
                    <a:pt x="53" y="9"/>
                  </a:lnTo>
                  <a:lnTo>
                    <a:pt x="55" y="7"/>
                  </a:lnTo>
                  <a:lnTo>
                    <a:pt x="57" y="5"/>
                  </a:lnTo>
                  <a:lnTo>
                    <a:pt x="60" y="5"/>
                  </a:lnTo>
                  <a:lnTo>
                    <a:pt x="61" y="3"/>
                  </a:lnTo>
                  <a:lnTo>
                    <a:pt x="64" y="2"/>
                  </a:lnTo>
                  <a:lnTo>
                    <a:pt x="66" y="2"/>
                  </a:lnTo>
                  <a:lnTo>
                    <a:pt x="68" y="0"/>
                  </a:lnTo>
                  <a:lnTo>
                    <a:pt x="68" y="2"/>
                  </a:lnTo>
                  <a:lnTo>
                    <a:pt x="70" y="2"/>
                  </a:lnTo>
                  <a:lnTo>
                    <a:pt x="71" y="2"/>
                  </a:lnTo>
                  <a:lnTo>
                    <a:pt x="71" y="3"/>
                  </a:lnTo>
                  <a:lnTo>
                    <a:pt x="73" y="3"/>
                  </a:lnTo>
                  <a:lnTo>
                    <a:pt x="75" y="3"/>
                  </a:lnTo>
                  <a:lnTo>
                    <a:pt x="75" y="5"/>
                  </a:lnTo>
                  <a:lnTo>
                    <a:pt x="77" y="5"/>
                  </a:lnTo>
                  <a:lnTo>
                    <a:pt x="77" y="6"/>
                  </a:lnTo>
                  <a:lnTo>
                    <a:pt x="79" y="6"/>
                  </a:lnTo>
                  <a:lnTo>
                    <a:pt x="79" y="7"/>
                  </a:lnTo>
                  <a:lnTo>
                    <a:pt x="81" y="7"/>
                  </a:lnTo>
                  <a:lnTo>
                    <a:pt x="83" y="7"/>
                  </a:lnTo>
                  <a:lnTo>
                    <a:pt x="85" y="7"/>
                  </a:lnTo>
                  <a:lnTo>
                    <a:pt x="86" y="7"/>
                  </a:lnTo>
                  <a:lnTo>
                    <a:pt x="89" y="7"/>
                  </a:lnTo>
                  <a:lnTo>
                    <a:pt x="90" y="7"/>
                  </a:lnTo>
                  <a:lnTo>
                    <a:pt x="92" y="5"/>
                  </a:lnTo>
                  <a:lnTo>
                    <a:pt x="92" y="7"/>
                  </a:lnTo>
                  <a:lnTo>
                    <a:pt x="94" y="7"/>
                  </a:lnTo>
                  <a:lnTo>
                    <a:pt x="95" y="9"/>
                  </a:lnTo>
                  <a:lnTo>
                    <a:pt x="97" y="9"/>
                  </a:lnTo>
                  <a:lnTo>
                    <a:pt x="97" y="12"/>
                  </a:lnTo>
                  <a:lnTo>
                    <a:pt x="99" y="12"/>
                  </a:lnTo>
                  <a:lnTo>
                    <a:pt x="101" y="14"/>
                  </a:lnTo>
                  <a:lnTo>
                    <a:pt x="103" y="14"/>
                  </a:lnTo>
                  <a:lnTo>
                    <a:pt x="103" y="16"/>
                  </a:lnTo>
                  <a:lnTo>
                    <a:pt x="105" y="18"/>
                  </a:lnTo>
                  <a:lnTo>
                    <a:pt x="107" y="21"/>
                  </a:lnTo>
                  <a:lnTo>
                    <a:pt x="109" y="21"/>
                  </a:lnTo>
                  <a:lnTo>
                    <a:pt x="109" y="22"/>
                  </a:lnTo>
                  <a:lnTo>
                    <a:pt x="111" y="23"/>
                  </a:lnTo>
                  <a:lnTo>
                    <a:pt x="112" y="26"/>
                  </a:lnTo>
                  <a:lnTo>
                    <a:pt x="114" y="26"/>
                  </a:lnTo>
                  <a:lnTo>
                    <a:pt x="114" y="27"/>
                  </a:lnTo>
                  <a:lnTo>
                    <a:pt x="114" y="30"/>
                  </a:lnTo>
                  <a:lnTo>
                    <a:pt x="114" y="32"/>
                  </a:lnTo>
                  <a:lnTo>
                    <a:pt x="116" y="32"/>
                  </a:lnTo>
                  <a:lnTo>
                    <a:pt x="116" y="35"/>
                  </a:lnTo>
                  <a:lnTo>
                    <a:pt x="117" y="37"/>
                  </a:lnTo>
                  <a:lnTo>
                    <a:pt x="117" y="39"/>
                  </a:lnTo>
                  <a:lnTo>
                    <a:pt x="119" y="40"/>
                  </a:lnTo>
                  <a:lnTo>
                    <a:pt x="119" y="42"/>
                  </a:lnTo>
                  <a:lnTo>
                    <a:pt x="119" y="45"/>
                  </a:lnTo>
                  <a:lnTo>
                    <a:pt x="119" y="47"/>
                  </a:lnTo>
                  <a:lnTo>
                    <a:pt x="121" y="48"/>
                  </a:lnTo>
                  <a:lnTo>
                    <a:pt x="121" y="50"/>
                  </a:lnTo>
                  <a:lnTo>
                    <a:pt x="122" y="51"/>
                  </a:lnTo>
                  <a:lnTo>
                    <a:pt x="122" y="54"/>
                  </a:lnTo>
                  <a:lnTo>
                    <a:pt x="124" y="54"/>
                  </a:lnTo>
                  <a:lnTo>
                    <a:pt x="124" y="56"/>
                  </a:lnTo>
                  <a:lnTo>
                    <a:pt x="124" y="58"/>
                  </a:lnTo>
                  <a:lnTo>
                    <a:pt x="124" y="60"/>
                  </a:lnTo>
                  <a:lnTo>
                    <a:pt x="124" y="61"/>
                  </a:lnTo>
                  <a:lnTo>
                    <a:pt x="124" y="63"/>
                  </a:lnTo>
                  <a:lnTo>
                    <a:pt x="124" y="65"/>
                  </a:lnTo>
                  <a:lnTo>
                    <a:pt x="124" y="67"/>
                  </a:lnTo>
                  <a:lnTo>
                    <a:pt x="126" y="69"/>
                  </a:lnTo>
                  <a:lnTo>
                    <a:pt x="126" y="71"/>
                  </a:lnTo>
                  <a:lnTo>
                    <a:pt x="126" y="73"/>
                  </a:lnTo>
                  <a:lnTo>
                    <a:pt x="126" y="75"/>
                  </a:lnTo>
                  <a:lnTo>
                    <a:pt x="127" y="77"/>
                  </a:lnTo>
                  <a:lnTo>
                    <a:pt x="127" y="79"/>
                  </a:lnTo>
                  <a:lnTo>
                    <a:pt x="127" y="80"/>
                  </a:lnTo>
                  <a:lnTo>
                    <a:pt x="127" y="83"/>
                  </a:lnTo>
                  <a:lnTo>
                    <a:pt x="129" y="83"/>
                  </a:lnTo>
                  <a:lnTo>
                    <a:pt x="129" y="85"/>
                  </a:lnTo>
                  <a:lnTo>
                    <a:pt x="129" y="86"/>
                  </a:lnTo>
                  <a:lnTo>
                    <a:pt x="129" y="89"/>
                  </a:lnTo>
                  <a:lnTo>
                    <a:pt x="129" y="90"/>
                  </a:lnTo>
                  <a:lnTo>
                    <a:pt x="129" y="93"/>
                  </a:lnTo>
                  <a:lnTo>
                    <a:pt x="129" y="95"/>
                  </a:lnTo>
                  <a:lnTo>
                    <a:pt x="129" y="97"/>
                  </a:lnTo>
                  <a:lnTo>
                    <a:pt x="129" y="99"/>
                  </a:lnTo>
                  <a:lnTo>
                    <a:pt x="129" y="101"/>
                  </a:lnTo>
                  <a:lnTo>
                    <a:pt x="129" y="103"/>
                  </a:lnTo>
                  <a:lnTo>
                    <a:pt x="129" y="104"/>
                  </a:lnTo>
                  <a:lnTo>
                    <a:pt x="129" y="105"/>
                  </a:lnTo>
                  <a:lnTo>
                    <a:pt x="129" y="108"/>
                  </a:lnTo>
                  <a:lnTo>
                    <a:pt x="129" y="110"/>
                  </a:lnTo>
                  <a:lnTo>
                    <a:pt x="129" y="113"/>
                  </a:lnTo>
                  <a:lnTo>
                    <a:pt x="129" y="114"/>
                  </a:lnTo>
                  <a:lnTo>
                    <a:pt x="129" y="117"/>
                  </a:lnTo>
                  <a:lnTo>
                    <a:pt x="129" y="119"/>
                  </a:lnTo>
                  <a:lnTo>
                    <a:pt x="129" y="121"/>
                  </a:lnTo>
                  <a:lnTo>
                    <a:pt x="129" y="122"/>
                  </a:lnTo>
                  <a:lnTo>
                    <a:pt x="130" y="122"/>
                  </a:lnTo>
                  <a:lnTo>
                    <a:pt x="129" y="124"/>
                  </a:lnTo>
                  <a:lnTo>
                    <a:pt x="129" y="126"/>
                  </a:lnTo>
                  <a:lnTo>
                    <a:pt x="128" y="128"/>
                  </a:lnTo>
                  <a:lnTo>
                    <a:pt x="129" y="128"/>
                  </a:lnTo>
                  <a:lnTo>
                    <a:pt x="129" y="130"/>
                  </a:lnTo>
                  <a:lnTo>
                    <a:pt x="129" y="132"/>
                  </a:lnTo>
                  <a:lnTo>
                    <a:pt x="129" y="134"/>
                  </a:lnTo>
                  <a:lnTo>
                    <a:pt x="132" y="134"/>
                  </a:lnTo>
                  <a:lnTo>
                    <a:pt x="134" y="134"/>
                  </a:lnTo>
                  <a:lnTo>
                    <a:pt x="134" y="137"/>
                  </a:lnTo>
                  <a:lnTo>
                    <a:pt x="135" y="137"/>
                  </a:lnTo>
                  <a:lnTo>
                    <a:pt x="137" y="137"/>
                  </a:lnTo>
                  <a:lnTo>
                    <a:pt x="137" y="138"/>
                  </a:lnTo>
                  <a:lnTo>
                    <a:pt x="139" y="138"/>
                  </a:lnTo>
                  <a:lnTo>
                    <a:pt x="142" y="138"/>
                  </a:lnTo>
                  <a:lnTo>
                    <a:pt x="142" y="140"/>
                  </a:lnTo>
                  <a:lnTo>
                    <a:pt x="143" y="140"/>
                  </a:lnTo>
                  <a:lnTo>
                    <a:pt x="143" y="142"/>
                  </a:lnTo>
                  <a:lnTo>
                    <a:pt x="146" y="142"/>
                  </a:lnTo>
                  <a:lnTo>
                    <a:pt x="146" y="144"/>
                  </a:lnTo>
                  <a:lnTo>
                    <a:pt x="148" y="144"/>
                  </a:lnTo>
                  <a:lnTo>
                    <a:pt x="150" y="144"/>
                  </a:lnTo>
                  <a:lnTo>
                    <a:pt x="150" y="146"/>
                  </a:lnTo>
                  <a:lnTo>
                    <a:pt x="152" y="146"/>
                  </a:lnTo>
                  <a:lnTo>
                    <a:pt x="154" y="146"/>
                  </a:lnTo>
                  <a:lnTo>
                    <a:pt x="154" y="148"/>
                  </a:lnTo>
                  <a:lnTo>
                    <a:pt x="156" y="148"/>
                  </a:lnTo>
                  <a:lnTo>
                    <a:pt x="157" y="148"/>
                  </a:lnTo>
                  <a:lnTo>
                    <a:pt x="159" y="148"/>
                  </a:lnTo>
                  <a:lnTo>
                    <a:pt x="159" y="151"/>
                  </a:lnTo>
                  <a:lnTo>
                    <a:pt x="160" y="151"/>
                  </a:lnTo>
                  <a:lnTo>
                    <a:pt x="162" y="154"/>
                  </a:lnTo>
                  <a:lnTo>
                    <a:pt x="164" y="156"/>
                  </a:lnTo>
                  <a:lnTo>
                    <a:pt x="166" y="161"/>
                  </a:lnTo>
                  <a:lnTo>
                    <a:pt x="168" y="164"/>
                  </a:lnTo>
                  <a:lnTo>
                    <a:pt x="171" y="168"/>
                  </a:lnTo>
                  <a:lnTo>
                    <a:pt x="175" y="172"/>
                  </a:lnTo>
                  <a:lnTo>
                    <a:pt x="177" y="176"/>
                  </a:lnTo>
                  <a:lnTo>
                    <a:pt x="179" y="180"/>
                  </a:lnTo>
                  <a:lnTo>
                    <a:pt x="181" y="185"/>
                  </a:lnTo>
                  <a:lnTo>
                    <a:pt x="185" y="188"/>
                  </a:lnTo>
                  <a:lnTo>
                    <a:pt x="186" y="190"/>
                  </a:lnTo>
                  <a:lnTo>
                    <a:pt x="188" y="192"/>
                  </a:lnTo>
                  <a:lnTo>
                    <a:pt x="189" y="193"/>
                  </a:lnTo>
                  <a:lnTo>
                    <a:pt x="190" y="193"/>
                  </a:lnTo>
                  <a:lnTo>
                    <a:pt x="190" y="197"/>
                  </a:lnTo>
                  <a:lnTo>
                    <a:pt x="190" y="199"/>
                  </a:lnTo>
                  <a:lnTo>
                    <a:pt x="190" y="202"/>
                  </a:lnTo>
                  <a:lnTo>
                    <a:pt x="190" y="204"/>
                  </a:lnTo>
                  <a:lnTo>
                    <a:pt x="190" y="205"/>
                  </a:lnTo>
                  <a:lnTo>
                    <a:pt x="190" y="207"/>
                  </a:lnTo>
                  <a:lnTo>
                    <a:pt x="190" y="208"/>
                  </a:lnTo>
                  <a:lnTo>
                    <a:pt x="190" y="210"/>
                  </a:lnTo>
                  <a:lnTo>
                    <a:pt x="190" y="212"/>
                  </a:lnTo>
                  <a:lnTo>
                    <a:pt x="190" y="217"/>
                  </a:lnTo>
                  <a:lnTo>
                    <a:pt x="190" y="219"/>
                  </a:lnTo>
                  <a:lnTo>
                    <a:pt x="190" y="224"/>
                  </a:lnTo>
                  <a:lnTo>
                    <a:pt x="190" y="226"/>
                  </a:lnTo>
                  <a:lnTo>
                    <a:pt x="190" y="230"/>
                  </a:lnTo>
                  <a:lnTo>
                    <a:pt x="190" y="234"/>
                  </a:lnTo>
                  <a:lnTo>
                    <a:pt x="190" y="238"/>
                  </a:lnTo>
                  <a:lnTo>
                    <a:pt x="191" y="241"/>
                  </a:lnTo>
                  <a:lnTo>
                    <a:pt x="191" y="245"/>
                  </a:lnTo>
                  <a:lnTo>
                    <a:pt x="191" y="248"/>
                  </a:lnTo>
                  <a:lnTo>
                    <a:pt x="191" y="251"/>
                  </a:lnTo>
                  <a:lnTo>
                    <a:pt x="191" y="253"/>
                  </a:lnTo>
                  <a:lnTo>
                    <a:pt x="191" y="256"/>
                  </a:lnTo>
                  <a:lnTo>
                    <a:pt x="191" y="257"/>
                  </a:lnTo>
                  <a:lnTo>
                    <a:pt x="178" y="260"/>
                  </a:lnTo>
                  <a:lnTo>
                    <a:pt x="167" y="260"/>
                  </a:lnTo>
                  <a:lnTo>
                    <a:pt x="154" y="260"/>
                  </a:lnTo>
                  <a:lnTo>
                    <a:pt x="143" y="260"/>
                  </a:lnTo>
                  <a:lnTo>
                    <a:pt x="130" y="260"/>
                  </a:lnTo>
                  <a:lnTo>
                    <a:pt x="118" y="260"/>
                  </a:lnTo>
                  <a:lnTo>
                    <a:pt x="105" y="260"/>
                  </a:lnTo>
                  <a:lnTo>
                    <a:pt x="93" y="260"/>
                  </a:lnTo>
                  <a:lnTo>
                    <a:pt x="80" y="260"/>
                  </a:lnTo>
                  <a:lnTo>
                    <a:pt x="67" y="260"/>
                  </a:lnTo>
                  <a:lnTo>
                    <a:pt x="55" y="260"/>
                  </a:lnTo>
                  <a:lnTo>
                    <a:pt x="44" y="260"/>
                  </a:lnTo>
                  <a:lnTo>
                    <a:pt x="32" y="260"/>
                  </a:lnTo>
                  <a:lnTo>
                    <a:pt x="22" y="258"/>
                  </a:lnTo>
                  <a:lnTo>
                    <a:pt x="13" y="258"/>
                  </a:lnTo>
                  <a:lnTo>
                    <a:pt x="4" y="256"/>
                  </a:lnTo>
                </a:path>
              </a:pathLst>
            </a:custGeom>
            <a:solidFill>
              <a:srgbClr val="C0C0C0"/>
            </a:solidFill>
            <a:ln w="9525">
              <a:noFill/>
              <a:round/>
              <a:headEnd type="none" w="med" len="med"/>
              <a:tailEnd type="none" w="med" len="med"/>
            </a:ln>
          </p:spPr>
          <p:txBody>
            <a:bodyPr/>
            <a:lstStyle/>
            <a:p>
              <a:endParaRPr lang="en-US"/>
            </a:p>
          </p:txBody>
        </p:sp>
        <p:sp>
          <p:nvSpPr>
            <p:cNvPr id="2145" name="Freeform 91"/>
            <p:cNvSpPr>
              <a:spLocks/>
            </p:cNvSpPr>
            <p:nvPr/>
          </p:nvSpPr>
          <p:spPr bwMode="auto">
            <a:xfrm>
              <a:off x="520" y="2792"/>
              <a:ext cx="197" cy="268"/>
            </a:xfrm>
            <a:custGeom>
              <a:avLst/>
              <a:gdLst>
                <a:gd name="T0" fmla="*/ 196 w 197"/>
                <a:gd name="T1" fmla="*/ 231 h 268"/>
                <a:gd name="T2" fmla="*/ 179 w 197"/>
                <a:gd name="T3" fmla="*/ 162 h 268"/>
                <a:gd name="T4" fmla="*/ 169 w 197"/>
                <a:gd name="T5" fmla="*/ 140 h 268"/>
                <a:gd name="T6" fmla="*/ 161 w 197"/>
                <a:gd name="T7" fmla="*/ 137 h 268"/>
                <a:gd name="T8" fmla="*/ 155 w 197"/>
                <a:gd name="T9" fmla="*/ 135 h 268"/>
                <a:gd name="T10" fmla="*/ 145 w 197"/>
                <a:gd name="T11" fmla="*/ 130 h 268"/>
                <a:gd name="T12" fmla="*/ 136 w 197"/>
                <a:gd name="T13" fmla="*/ 125 h 268"/>
                <a:gd name="T14" fmla="*/ 124 w 197"/>
                <a:gd name="T15" fmla="*/ 122 h 268"/>
                <a:gd name="T16" fmla="*/ 114 w 197"/>
                <a:gd name="T17" fmla="*/ 114 h 268"/>
                <a:gd name="T18" fmla="*/ 110 w 197"/>
                <a:gd name="T19" fmla="*/ 108 h 268"/>
                <a:gd name="T20" fmla="*/ 110 w 197"/>
                <a:gd name="T21" fmla="*/ 97 h 268"/>
                <a:gd name="T22" fmla="*/ 111 w 197"/>
                <a:gd name="T23" fmla="*/ 92 h 268"/>
                <a:gd name="T24" fmla="*/ 115 w 197"/>
                <a:gd name="T25" fmla="*/ 86 h 268"/>
                <a:gd name="T26" fmla="*/ 120 w 197"/>
                <a:gd name="T27" fmla="*/ 80 h 268"/>
                <a:gd name="T28" fmla="*/ 124 w 197"/>
                <a:gd name="T29" fmla="*/ 69 h 268"/>
                <a:gd name="T30" fmla="*/ 125 w 197"/>
                <a:gd name="T31" fmla="*/ 60 h 268"/>
                <a:gd name="T32" fmla="*/ 124 w 197"/>
                <a:gd name="T33" fmla="*/ 57 h 268"/>
                <a:gd name="T34" fmla="*/ 123 w 197"/>
                <a:gd name="T35" fmla="*/ 53 h 268"/>
                <a:gd name="T36" fmla="*/ 122 w 197"/>
                <a:gd name="T37" fmla="*/ 45 h 268"/>
                <a:gd name="T38" fmla="*/ 120 w 197"/>
                <a:gd name="T39" fmla="*/ 30 h 268"/>
                <a:gd name="T40" fmla="*/ 117 w 197"/>
                <a:gd name="T41" fmla="*/ 19 h 268"/>
                <a:gd name="T42" fmla="*/ 107 w 197"/>
                <a:gd name="T43" fmla="*/ 12 h 268"/>
                <a:gd name="T44" fmla="*/ 99 w 197"/>
                <a:gd name="T45" fmla="*/ 5 h 268"/>
                <a:gd name="T46" fmla="*/ 87 w 197"/>
                <a:gd name="T47" fmla="*/ 5 h 268"/>
                <a:gd name="T48" fmla="*/ 78 w 197"/>
                <a:gd name="T49" fmla="*/ 1 h 268"/>
                <a:gd name="T50" fmla="*/ 68 w 197"/>
                <a:gd name="T51" fmla="*/ 4 h 268"/>
                <a:gd name="T52" fmla="*/ 61 w 197"/>
                <a:gd name="T53" fmla="*/ 6 h 268"/>
                <a:gd name="T54" fmla="*/ 56 w 197"/>
                <a:gd name="T55" fmla="*/ 12 h 268"/>
                <a:gd name="T56" fmla="*/ 51 w 197"/>
                <a:gd name="T57" fmla="*/ 19 h 268"/>
                <a:gd name="T58" fmla="*/ 49 w 197"/>
                <a:gd name="T59" fmla="*/ 26 h 268"/>
                <a:gd name="T60" fmla="*/ 49 w 197"/>
                <a:gd name="T61" fmla="*/ 38 h 268"/>
                <a:gd name="T62" fmla="*/ 49 w 197"/>
                <a:gd name="T63" fmla="*/ 50 h 268"/>
                <a:gd name="T64" fmla="*/ 46 w 197"/>
                <a:gd name="T65" fmla="*/ 54 h 268"/>
                <a:gd name="T66" fmla="*/ 45 w 197"/>
                <a:gd name="T67" fmla="*/ 58 h 268"/>
                <a:gd name="T68" fmla="*/ 45 w 197"/>
                <a:gd name="T69" fmla="*/ 62 h 268"/>
                <a:gd name="T70" fmla="*/ 46 w 197"/>
                <a:gd name="T71" fmla="*/ 69 h 268"/>
                <a:gd name="T72" fmla="*/ 49 w 197"/>
                <a:gd name="T73" fmla="*/ 75 h 268"/>
                <a:gd name="T74" fmla="*/ 52 w 197"/>
                <a:gd name="T75" fmla="*/ 83 h 268"/>
                <a:gd name="T76" fmla="*/ 57 w 197"/>
                <a:gd name="T77" fmla="*/ 87 h 268"/>
                <a:gd name="T78" fmla="*/ 58 w 197"/>
                <a:gd name="T79" fmla="*/ 100 h 268"/>
                <a:gd name="T80" fmla="*/ 60 w 197"/>
                <a:gd name="T81" fmla="*/ 102 h 268"/>
                <a:gd name="T82" fmla="*/ 63 w 197"/>
                <a:gd name="T83" fmla="*/ 106 h 268"/>
                <a:gd name="T84" fmla="*/ 66 w 197"/>
                <a:gd name="T85" fmla="*/ 108 h 268"/>
                <a:gd name="T86" fmla="*/ 66 w 197"/>
                <a:gd name="T87" fmla="*/ 111 h 268"/>
                <a:gd name="T88" fmla="*/ 58 w 197"/>
                <a:gd name="T89" fmla="*/ 116 h 268"/>
                <a:gd name="T90" fmla="*/ 51 w 197"/>
                <a:gd name="T91" fmla="*/ 117 h 268"/>
                <a:gd name="T92" fmla="*/ 44 w 197"/>
                <a:gd name="T93" fmla="*/ 116 h 268"/>
                <a:gd name="T94" fmla="*/ 37 w 197"/>
                <a:gd name="T95" fmla="*/ 116 h 268"/>
                <a:gd name="T96" fmla="*/ 27 w 197"/>
                <a:gd name="T97" fmla="*/ 116 h 268"/>
                <a:gd name="T98" fmla="*/ 16 w 197"/>
                <a:gd name="T99" fmla="*/ 116 h 268"/>
                <a:gd name="T100" fmla="*/ 12 w 197"/>
                <a:gd name="T101" fmla="*/ 118 h 268"/>
                <a:gd name="T102" fmla="*/ 11 w 197"/>
                <a:gd name="T103" fmla="*/ 130 h 268"/>
                <a:gd name="T104" fmla="*/ 9 w 197"/>
                <a:gd name="T105" fmla="*/ 135 h 268"/>
                <a:gd name="T106" fmla="*/ 5 w 197"/>
                <a:gd name="T107" fmla="*/ 143 h 268"/>
                <a:gd name="T108" fmla="*/ 5 w 197"/>
                <a:gd name="T109" fmla="*/ 149 h 268"/>
                <a:gd name="T110" fmla="*/ 2 w 197"/>
                <a:gd name="T111" fmla="*/ 169 h 268"/>
                <a:gd name="T112" fmla="*/ 0 w 197"/>
                <a:gd name="T113" fmla="*/ 189 h 268"/>
                <a:gd name="T114" fmla="*/ 0 w 197"/>
                <a:gd name="T115" fmla="*/ 217 h 268"/>
                <a:gd name="T116" fmla="*/ 0 w 197"/>
                <a:gd name="T117" fmla="*/ 256 h 268"/>
                <a:gd name="T118" fmla="*/ 26 w 197"/>
                <a:gd name="T119" fmla="*/ 267 h 268"/>
                <a:gd name="T120" fmla="*/ 104 w 197"/>
                <a:gd name="T121" fmla="*/ 267 h 268"/>
                <a:gd name="T122" fmla="*/ 187 w 197"/>
                <a:gd name="T123" fmla="*/ 263 h 2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97"/>
                <a:gd name="T187" fmla="*/ 0 h 268"/>
                <a:gd name="T188" fmla="*/ 197 w 197"/>
                <a:gd name="T189" fmla="*/ 268 h 2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97" h="268">
                  <a:moveTo>
                    <a:pt x="187" y="263"/>
                  </a:moveTo>
                  <a:lnTo>
                    <a:pt x="189" y="262"/>
                  </a:lnTo>
                  <a:lnTo>
                    <a:pt x="193" y="259"/>
                  </a:lnTo>
                  <a:lnTo>
                    <a:pt x="193" y="254"/>
                  </a:lnTo>
                  <a:lnTo>
                    <a:pt x="196" y="247"/>
                  </a:lnTo>
                  <a:lnTo>
                    <a:pt x="196" y="239"/>
                  </a:lnTo>
                  <a:lnTo>
                    <a:pt x="196" y="231"/>
                  </a:lnTo>
                  <a:lnTo>
                    <a:pt x="193" y="221"/>
                  </a:lnTo>
                  <a:lnTo>
                    <a:pt x="193" y="210"/>
                  </a:lnTo>
                  <a:lnTo>
                    <a:pt x="191" y="201"/>
                  </a:lnTo>
                  <a:lnTo>
                    <a:pt x="188" y="191"/>
                  </a:lnTo>
                  <a:lnTo>
                    <a:pt x="186" y="181"/>
                  </a:lnTo>
                  <a:lnTo>
                    <a:pt x="184" y="171"/>
                  </a:lnTo>
                  <a:lnTo>
                    <a:pt x="179" y="162"/>
                  </a:lnTo>
                  <a:lnTo>
                    <a:pt x="177" y="154"/>
                  </a:lnTo>
                  <a:lnTo>
                    <a:pt x="175" y="147"/>
                  </a:lnTo>
                  <a:lnTo>
                    <a:pt x="173" y="142"/>
                  </a:lnTo>
                  <a:lnTo>
                    <a:pt x="171" y="142"/>
                  </a:lnTo>
                  <a:lnTo>
                    <a:pt x="169" y="142"/>
                  </a:lnTo>
                  <a:lnTo>
                    <a:pt x="169" y="140"/>
                  </a:lnTo>
                  <a:lnTo>
                    <a:pt x="168" y="140"/>
                  </a:lnTo>
                  <a:lnTo>
                    <a:pt x="165" y="140"/>
                  </a:lnTo>
                  <a:lnTo>
                    <a:pt x="165" y="137"/>
                  </a:lnTo>
                  <a:lnTo>
                    <a:pt x="163" y="137"/>
                  </a:lnTo>
                  <a:lnTo>
                    <a:pt x="161" y="137"/>
                  </a:lnTo>
                  <a:lnTo>
                    <a:pt x="159" y="137"/>
                  </a:lnTo>
                  <a:lnTo>
                    <a:pt x="158" y="137"/>
                  </a:lnTo>
                  <a:lnTo>
                    <a:pt x="158" y="135"/>
                  </a:lnTo>
                  <a:lnTo>
                    <a:pt x="156" y="135"/>
                  </a:lnTo>
                  <a:lnTo>
                    <a:pt x="155" y="135"/>
                  </a:lnTo>
                  <a:lnTo>
                    <a:pt x="153" y="135"/>
                  </a:lnTo>
                  <a:lnTo>
                    <a:pt x="153" y="133"/>
                  </a:lnTo>
                  <a:lnTo>
                    <a:pt x="150" y="133"/>
                  </a:lnTo>
                  <a:lnTo>
                    <a:pt x="149" y="132"/>
                  </a:lnTo>
                  <a:lnTo>
                    <a:pt x="147" y="132"/>
                  </a:lnTo>
                  <a:lnTo>
                    <a:pt x="147" y="130"/>
                  </a:lnTo>
                  <a:lnTo>
                    <a:pt x="145" y="130"/>
                  </a:lnTo>
                  <a:lnTo>
                    <a:pt x="143" y="130"/>
                  </a:lnTo>
                  <a:lnTo>
                    <a:pt x="140" y="130"/>
                  </a:lnTo>
                  <a:lnTo>
                    <a:pt x="140" y="128"/>
                  </a:lnTo>
                  <a:lnTo>
                    <a:pt x="139" y="128"/>
                  </a:lnTo>
                  <a:lnTo>
                    <a:pt x="139" y="127"/>
                  </a:lnTo>
                  <a:lnTo>
                    <a:pt x="136" y="127"/>
                  </a:lnTo>
                  <a:lnTo>
                    <a:pt x="136" y="125"/>
                  </a:lnTo>
                  <a:lnTo>
                    <a:pt x="134" y="125"/>
                  </a:lnTo>
                  <a:lnTo>
                    <a:pt x="133" y="125"/>
                  </a:lnTo>
                  <a:lnTo>
                    <a:pt x="131" y="125"/>
                  </a:lnTo>
                  <a:lnTo>
                    <a:pt x="130" y="122"/>
                  </a:lnTo>
                  <a:lnTo>
                    <a:pt x="128" y="122"/>
                  </a:lnTo>
                  <a:lnTo>
                    <a:pt x="126" y="122"/>
                  </a:lnTo>
                  <a:lnTo>
                    <a:pt x="124" y="122"/>
                  </a:lnTo>
                  <a:lnTo>
                    <a:pt x="124" y="120"/>
                  </a:lnTo>
                  <a:lnTo>
                    <a:pt x="121" y="120"/>
                  </a:lnTo>
                  <a:lnTo>
                    <a:pt x="119" y="118"/>
                  </a:lnTo>
                  <a:lnTo>
                    <a:pt x="117" y="118"/>
                  </a:lnTo>
                  <a:lnTo>
                    <a:pt x="116" y="116"/>
                  </a:lnTo>
                  <a:lnTo>
                    <a:pt x="115" y="116"/>
                  </a:lnTo>
                  <a:lnTo>
                    <a:pt x="114" y="114"/>
                  </a:lnTo>
                  <a:lnTo>
                    <a:pt x="112" y="113"/>
                  </a:lnTo>
                  <a:lnTo>
                    <a:pt x="112" y="111"/>
                  </a:lnTo>
                  <a:lnTo>
                    <a:pt x="110" y="111"/>
                  </a:lnTo>
                  <a:lnTo>
                    <a:pt x="110" y="108"/>
                  </a:lnTo>
                  <a:lnTo>
                    <a:pt x="110" y="106"/>
                  </a:lnTo>
                  <a:lnTo>
                    <a:pt x="110" y="105"/>
                  </a:lnTo>
                  <a:lnTo>
                    <a:pt x="110" y="103"/>
                  </a:lnTo>
                  <a:lnTo>
                    <a:pt x="110" y="101"/>
                  </a:lnTo>
                  <a:lnTo>
                    <a:pt x="110" y="99"/>
                  </a:lnTo>
                  <a:lnTo>
                    <a:pt x="110" y="97"/>
                  </a:lnTo>
                  <a:lnTo>
                    <a:pt x="110" y="95"/>
                  </a:lnTo>
                  <a:lnTo>
                    <a:pt x="110" y="93"/>
                  </a:lnTo>
                  <a:lnTo>
                    <a:pt x="111" y="92"/>
                  </a:lnTo>
                  <a:lnTo>
                    <a:pt x="112" y="90"/>
                  </a:lnTo>
                  <a:lnTo>
                    <a:pt x="113" y="88"/>
                  </a:lnTo>
                  <a:lnTo>
                    <a:pt x="115" y="87"/>
                  </a:lnTo>
                  <a:lnTo>
                    <a:pt x="115" y="86"/>
                  </a:lnTo>
                  <a:lnTo>
                    <a:pt x="117" y="83"/>
                  </a:lnTo>
                  <a:lnTo>
                    <a:pt x="118" y="82"/>
                  </a:lnTo>
                  <a:lnTo>
                    <a:pt x="120" y="80"/>
                  </a:lnTo>
                  <a:lnTo>
                    <a:pt x="120" y="78"/>
                  </a:lnTo>
                  <a:lnTo>
                    <a:pt x="121" y="76"/>
                  </a:lnTo>
                  <a:lnTo>
                    <a:pt x="121" y="74"/>
                  </a:lnTo>
                  <a:lnTo>
                    <a:pt x="121" y="72"/>
                  </a:lnTo>
                  <a:lnTo>
                    <a:pt x="124" y="69"/>
                  </a:lnTo>
                  <a:lnTo>
                    <a:pt x="124" y="68"/>
                  </a:lnTo>
                  <a:lnTo>
                    <a:pt x="124" y="66"/>
                  </a:lnTo>
                  <a:lnTo>
                    <a:pt x="125" y="64"/>
                  </a:lnTo>
                  <a:lnTo>
                    <a:pt x="125" y="62"/>
                  </a:lnTo>
                  <a:lnTo>
                    <a:pt x="125" y="60"/>
                  </a:lnTo>
                  <a:lnTo>
                    <a:pt x="126" y="58"/>
                  </a:lnTo>
                  <a:lnTo>
                    <a:pt x="125" y="58"/>
                  </a:lnTo>
                  <a:lnTo>
                    <a:pt x="125" y="57"/>
                  </a:lnTo>
                  <a:lnTo>
                    <a:pt x="124" y="57"/>
                  </a:lnTo>
                  <a:lnTo>
                    <a:pt x="124" y="54"/>
                  </a:lnTo>
                  <a:lnTo>
                    <a:pt x="123" y="54"/>
                  </a:lnTo>
                  <a:lnTo>
                    <a:pt x="123" y="53"/>
                  </a:lnTo>
                  <a:lnTo>
                    <a:pt x="123" y="50"/>
                  </a:lnTo>
                  <a:lnTo>
                    <a:pt x="122" y="50"/>
                  </a:lnTo>
                  <a:lnTo>
                    <a:pt x="122" y="48"/>
                  </a:lnTo>
                  <a:lnTo>
                    <a:pt x="122" y="47"/>
                  </a:lnTo>
                  <a:lnTo>
                    <a:pt x="122" y="45"/>
                  </a:lnTo>
                  <a:lnTo>
                    <a:pt x="122" y="43"/>
                  </a:lnTo>
                  <a:lnTo>
                    <a:pt x="122" y="40"/>
                  </a:lnTo>
                  <a:lnTo>
                    <a:pt x="122" y="39"/>
                  </a:lnTo>
                  <a:lnTo>
                    <a:pt x="122" y="36"/>
                  </a:lnTo>
                  <a:lnTo>
                    <a:pt x="120" y="35"/>
                  </a:lnTo>
                  <a:lnTo>
                    <a:pt x="120" y="33"/>
                  </a:lnTo>
                  <a:lnTo>
                    <a:pt x="120" y="30"/>
                  </a:lnTo>
                  <a:lnTo>
                    <a:pt x="120" y="29"/>
                  </a:lnTo>
                  <a:lnTo>
                    <a:pt x="119" y="28"/>
                  </a:lnTo>
                  <a:lnTo>
                    <a:pt x="119" y="25"/>
                  </a:lnTo>
                  <a:lnTo>
                    <a:pt x="119" y="24"/>
                  </a:lnTo>
                  <a:lnTo>
                    <a:pt x="119" y="21"/>
                  </a:lnTo>
                  <a:lnTo>
                    <a:pt x="117" y="21"/>
                  </a:lnTo>
                  <a:lnTo>
                    <a:pt x="117" y="19"/>
                  </a:lnTo>
                  <a:lnTo>
                    <a:pt x="115" y="19"/>
                  </a:lnTo>
                  <a:lnTo>
                    <a:pt x="115" y="17"/>
                  </a:lnTo>
                  <a:lnTo>
                    <a:pt x="113" y="17"/>
                  </a:lnTo>
                  <a:lnTo>
                    <a:pt x="111" y="15"/>
                  </a:lnTo>
                  <a:lnTo>
                    <a:pt x="110" y="15"/>
                  </a:lnTo>
                  <a:lnTo>
                    <a:pt x="110" y="12"/>
                  </a:lnTo>
                  <a:lnTo>
                    <a:pt x="107" y="12"/>
                  </a:lnTo>
                  <a:lnTo>
                    <a:pt x="105" y="10"/>
                  </a:lnTo>
                  <a:lnTo>
                    <a:pt x="103" y="10"/>
                  </a:lnTo>
                  <a:lnTo>
                    <a:pt x="103" y="8"/>
                  </a:lnTo>
                  <a:lnTo>
                    <a:pt x="101" y="8"/>
                  </a:lnTo>
                  <a:lnTo>
                    <a:pt x="101" y="6"/>
                  </a:lnTo>
                  <a:lnTo>
                    <a:pt x="99" y="6"/>
                  </a:lnTo>
                  <a:lnTo>
                    <a:pt x="99" y="5"/>
                  </a:lnTo>
                  <a:lnTo>
                    <a:pt x="97" y="5"/>
                  </a:lnTo>
                  <a:lnTo>
                    <a:pt x="95" y="5"/>
                  </a:lnTo>
                  <a:lnTo>
                    <a:pt x="93" y="5"/>
                  </a:lnTo>
                  <a:lnTo>
                    <a:pt x="91" y="5"/>
                  </a:lnTo>
                  <a:lnTo>
                    <a:pt x="89" y="5"/>
                  </a:lnTo>
                  <a:lnTo>
                    <a:pt x="87" y="5"/>
                  </a:lnTo>
                  <a:lnTo>
                    <a:pt x="87" y="2"/>
                  </a:lnTo>
                  <a:lnTo>
                    <a:pt x="85" y="2"/>
                  </a:lnTo>
                  <a:lnTo>
                    <a:pt x="82" y="2"/>
                  </a:lnTo>
                  <a:lnTo>
                    <a:pt x="80" y="2"/>
                  </a:lnTo>
                  <a:lnTo>
                    <a:pt x="80" y="1"/>
                  </a:lnTo>
                  <a:lnTo>
                    <a:pt x="78" y="1"/>
                  </a:lnTo>
                  <a:lnTo>
                    <a:pt x="76" y="1"/>
                  </a:lnTo>
                  <a:lnTo>
                    <a:pt x="76" y="0"/>
                  </a:lnTo>
                  <a:lnTo>
                    <a:pt x="74" y="1"/>
                  </a:lnTo>
                  <a:lnTo>
                    <a:pt x="73" y="1"/>
                  </a:lnTo>
                  <a:lnTo>
                    <a:pt x="71" y="1"/>
                  </a:lnTo>
                  <a:lnTo>
                    <a:pt x="68" y="4"/>
                  </a:lnTo>
                  <a:lnTo>
                    <a:pt x="66" y="4"/>
                  </a:lnTo>
                  <a:lnTo>
                    <a:pt x="64" y="6"/>
                  </a:lnTo>
                  <a:lnTo>
                    <a:pt x="63" y="6"/>
                  </a:lnTo>
                  <a:lnTo>
                    <a:pt x="61" y="6"/>
                  </a:lnTo>
                  <a:lnTo>
                    <a:pt x="59" y="9"/>
                  </a:lnTo>
                  <a:lnTo>
                    <a:pt x="58" y="9"/>
                  </a:lnTo>
                  <a:lnTo>
                    <a:pt x="56" y="11"/>
                  </a:lnTo>
                  <a:lnTo>
                    <a:pt x="56" y="12"/>
                  </a:lnTo>
                  <a:lnTo>
                    <a:pt x="53" y="15"/>
                  </a:lnTo>
                  <a:lnTo>
                    <a:pt x="53" y="16"/>
                  </a:lnTo>
                  <a:lnTo>
                    <a:pt x="51" y="19"/>
                  </a:lnTo>
                  <a:lnTo>
                    <a:pt x="51" y="21"/>
                  </a:lnTo>
                  <a:lnTo>
                    <a:pt x="50" y="23"/>
                  </a:lnTo>
                  <a:lnTo>
                    <a:pt x="50" y="24"/>
                  </a:lnTo>
                  <a:lnTo>
                    <a:pt x="49" y="26"/>
                  </a:lnTo>
                  <a:lnTo>
                    <a:pt x="49" y="28"/>
                  </a:lnTo>
                  <a:lnTo>
                    <a:pt x="49" y="30"/>
                  </a:lnTo>
                  <a:lnTo>
                    <a:pt x="49" y="32"/>
                  </a:lnTo>
                  <a:lnTo>
                    <a:pt x="49" y="34"/>
                  </a:lnTo>
                  <a:lnTo>
                    <a:pt x="49" y="36"/>
                  </a:lnTo>
                  <a:lnTo>
                    <a:pt x="49" y="38"/>
                  </a:lnTo>
                  <a:lnTo>
                    <a:pt x="49" y="40"/>
                  </a:lnTo>
                  <a:lnTo>
                    <a:pt x="49" y="42"/>
                  </a:lnTo>
                  <a:lnTo>
                    <a:pt x="49" y="44"/>
                  </a:lnTo>
                  <a:lnTo>
                    <a:pt x="49" y="45"/>
                  </a:lnTo>
                  <a:lnTo>
                    <a:pt x="49" y="48"/>
                  </a:lnTo>
                  <a:lnTo>
                    <a:pt x="49" y="50"/>
                  </a:lnTo>
                  <a:lnTo>
                    <a:pt x="48" y="52"/>
                  </a:lnTo>
                  <a:lnTo>
                    <a:pt x="46" y="54"/>
                  </a:lnTo>
                  <a:lnTo>
                    <a:pt x="45" y="56"/>
                  </a:lnTo>
                  <a:lnTo>
                    <a:pt x="45" y="58"/>
                  </a:lnTo>
                  <a:lnTo>
                    <a:pt x="45" y="59"/>
                  </a:lnTo>
                  <a:lnTo>
                    <a:pt x="45" y="62"/>
                  </a:lnTo>
                  <a:lnTo>
                    <a:pt x="45" y="64"/>
                  </a:lnTo>
                  <a:lnTo>
                    <a:pt x="45" y="65"/>
                  </a:lnTo>
                  <a:lnTo>
                    <a:pt x="46" y="65"/>
                  </a:lnTo>
                  <a:lnTo>
                    <a:pt x="46" y="68"/>
                  </a:lnTo>
                  <a:lnTo>
                    <a:pt x="46" y="69"/>
                  </a:lnTo>
                  <a:lnTo>
                    <a:pt x="46" y="72"/>
                  </a:lnTo>
                  <a:lnTo>
                    <a:pt x="46" y="73"/>
                  </a:lnTo>
                  <a:lnTo>
                    <a:pt x="49" y="73"/>
                  </a:lnTo>
                  <a:lnTo>
                    <a:pt x="49" y="75"/>
                  </a:lnTo>
                  <a:lnTo>
                    <a:pt x="49" y="77"/>
                  </a:lnTo>
                  <a:lnTo>
                    <a:pt x="49" y="79"/>
                  </a:lnTo>
                  <a:lnTo>
                    <a:pt x="50" y="79"/>
                  </a:lnTo>
                  <a:lnTo>
                    <a:pt x="50" y="81"/>
                  </a:lnTo>
                  <a:lnTo>
                    <a:pt x="52" y="81"/>
                  </a:lnTo>
                  <a:lnTo>
                    <a:pt x="52" y="83"/>
                  </a:lnTo>
                  <a:lnTo>
                    <a:pt x="52" y="85"/>
                  </a:lnTo>
                  <a:lnTo>
                    <a:pt x="54" y="85"/>
                  </a:lnTo>
                  <a:lnTo>
                    <a:pt x="54" y="87"/>
                  </a:lnTo>
                  <a:lnTo>
                    <a:pt x="55" y="87"/>
                  </a:lnTo>
                  <a:lnTo>
                    <a:pt x="57" y="87"/>
                  </a:lnTo>
                  <a:lnTo>
                    <a:pt x="57" y="90"/>
                  </a:lnTo>
                  <a:lnTo>
                    <a:pt x="57" y="92"/>
                  </a:lnTo>
                  <a:lnTo>
                    <a:pt x="57" y="94"/>
                  </a:lnTo>
                  <a:lnTo>
                    <a:pt x="58" y="96"/>
                  </a:lnTo>
                  <a:lnTo>
                    <a:pt x="58" y="98"/>
                  </a:lnTo>
                  <a:lnTo>
                    <a:pt x="58" y="100"/>
                  </a:lnTo>
                  <a:lnTo>
                    <a:pt x="60" y="100"/>
                  </a:lnTo>
                  <a:lnTo>
                    <a:pt x="60" y="102"/>
                  </a:lnTo>
                  <a:lnTo>
                    <a:pt x="62" y="102"/>
                  </a:lnTo>
                  <a:lnTo>
                    <a:pt x="62" y="104"/>
                  </a:lnTo>
                  <a:lnTo>
                    <a:pt x="63" y="104"/>
                  </a:lnTo>
                  <a:lnTo>
                    <a:pt x="63" y="106"/>
                  </a:lnTo>
                  <a:lnTo>
                    <a:pt x="65" y="106"/>
                  </a:lnTo>
                  <a:lnTo>
                    <a:pt x="65" y="108"/>
                  </a:lnTo>
                  <a:lnTo>
                    <a:pt x="66" y="108"/>
                  </a:lnTo>
                  <a:lnTo>
                    <a:pt x="66" y="109"/>
                  </a:lnTo>
                  <a:lnTo>
                    <a:pt x="68" y="109"/>
                  </a:lnTo>
                  <a:lnTo>
                    <a:pt x="66" y="111"/>
                  </a:lnTo>
                  <a:lnTo>
                    <a:pt x="63" y="113"/>
                  </a:lnTo>
                  <a:lnTo>
                    <a:pt x="61" y="113"/>
                  </a:lnTo>
                  <a:lnTo>
                    <a:pt x="59" y="116"/>
                  </a:lnTo>
                  <a:lnTo>
                    <a:pt x="58" y="116"/>
                  </a:lnTo>
                  <a:lnTo>
                    <a:pt x="56" y="116"/>
                  </a:lnTo>
                  <a:lnTo>
                    <a:pt x="54" y="116"/>
                  </a:lnTo>
                  <a:lnTo>
                    <a:pt x="53" y="116"/>
                  </a:lnTo>
                  <a:lnTo>
                    <a:pt x="51" y="117"/>
                  </a:lnTo>
                  <a:lnTo>
                    <a:pt x="49" y="117"/>
                  </a:lnTo>
                  <a:lnTo>
                    <a:pt x="46" y="117"/>
                  </a:lnTo>
                  <a:lnTo>
                    <a:pt x="44" y="117"/>
                  </a:lnTo>
                  <a:lnTo>
                    <a:pt x="44" y="116"/>
                  </a:lnTo>
                  <a:lnTo>
                    <a:pt x="42" y="116"/>
                  </a:lnTo>
                  <a:lnTo>
                    <a:pt x="40" y="116"/>
                  </a:lnTo>
                  <a:lnTo>
                    <a:pt x="38" y="116"/>
                  </a:lnTo>
                  <a:lnTo>
                    <a:pt x="37" y="116"/>
                  </a:lnTo>
                  <a:lnTo>
                    <a:pt x="37" y="115"/>
                  </a:lnTo>
                  <a:lnTo>
                    <a:pt x="35" y="116"/>
                  </a:lnTo>
                  <a:lnTo>
                    <a:pt x="34" y="116"/>
                  </a:lnTo>
                  <a:lnTo>
                    <a:pt x="32" y="116"/>
                  </a:lnTo>
                  <a:lnTo>
                    <a:pt x="29" y="116"/>
                  </a:lnTo>
                  <a:lnTo>
                    <a:pt x="27" y="116"/>
                  </a:lnTo>
                  <a:lnTo>
                    <a:pt x="25" y="116"/>
                  </a:lnTo>
                  <a:lnTo>
                    <a:pt x="23" y="116"/>
                  </a:lnTo>
                  <a:lnTo>
                    <a:pt x="21" y="116"/>
                  </a:lnTo>
                  <a:lnTo>
                    <a:pt x="19" y="116"/>
                  </a:lnTo>
                  <a:lnTo>
                    <a:pt x="18" y="116"/>
                  </a:lnTo>
                  <a:lnTo>
                    <a:pt x="16" y="116"/>
                  </a:lnTo>
                  <a:lnTo>
                    <a:pt x="15" y="116"/>
                  </a:lnTo>
                  <a:lnTo>
                    <a:pt x="14" y="116"/>
                  </a:lnTo>
                  <a:lnTo>
                    <a:pt x="14" y="115"/>
                  </a:lnTo>
                  <a:lnTo>
                    <a:pt x="12" y="117"/>
                  </a:lnTo>
                  <a:lnTo>
                    <a:pt x="12" y="118"/>
                  </a:lnTo>
                  <a:lnTo>
                    <a:pt x="12" y="121"/>
                  </a:lnTo>
                  <a:lnTo>
                    <a:pt x="12" y="122"/>
                  </a:lnTo>
                  <a:lnTo>
                    <a:pt x="12" y="124"/>
                  </a:lnTo>
                  <a:lnTo>
                    <a:pt x="11" y="126"/>
                  </a:lnTo>
                  <a:lnTo>
                    <a:pt x="11" y="127"/>
                  </a:lnTo>
                  <a:lnTo>
                    <a:pt x="11" y="130"/>
                  </a:lnTo>
                  <a:lnTo>
                    <a:pt x="11" y="132"/>
                  </a:lnTo>
                  <a:lnTo>
                    <a:pt x="9" y="135"/>
                  </a:lnTo>
                  <a:lnTo>
                    <a:pt x="9" y="137"/>
                  </a:lnTo>
                  <a:lnTo>
                    <a:pt x="7" y="139"/>
                  </a:lnTo>
                  <a:lnTo>
                    <a:pt x="7" y="141"/>
                  </a:lnTo>
                  <a:lnTo>
                    <a:pt x="5" y="143"/>
                  </a:lnTo>
                  <a:lnTo>
                    <a:pt x="5" y="145"/>
                  </a:lnTo>
                  <a:lnTo>
                    <a:pt x="5" y="147"/>
                  </a:lnTo>
                  <a:lnTo>
                    <a:pt x="5" y="149"/>
                  </a:lnTo>
                  <a:lnTo>
                    <a:pt x="3" y="152"/>
                  </a:lnTo>
                  <a:lnTo>
                    <a:pt x="3" y="154"/>
                  </a:lnTo>
                  <a:lnTo>
                    <a:pt x="3" y="157"/>
                  </a:lnTo>
                  <a:lnTo>
                    <a:pt x="3" y="159"/>
                  </a:lnTo>
                  <a:lnTo>
                    <a:pt x="2" y="164"/>
                  </a:lnTo>
                  <a:lnTo>
                    <a:pt x="2" y="166"/>
                  </a:lnTo>
                  <a:lnTo>
                    <a:pt x="2" y="169"/>
                  </a:lnTo>
                  <a:lnTo>
                    <a:pt x="2" y="171"/>
                  </a:lnTo>
                  <a:lnTo>
                    <a:pt x="0" y="176"/>
                  </a:lnTo>
                  <a:lnTo>
                    <a:pt x="0" y="178"/>
                  </a:lnTo>
                  <a:lnTo>
                    <a:pt x="0" y="181"/>
                  </a:lnTo>
                  <a:lnTo>
                    <a:pt x="0" y="183"/>
                  </a:lnTo>
                  <a:lnTo>
                    <a:pt x="0" y="187"/>
                  </a:lnTo>
                  <a:lnTo>
                    <a:pt x="0" y="189"/>
                  </a:lnTo>
                  <a:lnTo>
                    <a:pt x="0" y="191"/>
                  </a:lnTo>
                  <a:lnTo>
                    <a:pt x="0" y="193"/>
                  </a:lnTo>
                  <a:lnTo>
                    <a:pt x="0" y="197"/>
                  </a:lnTo>
                  <a:lnTo>
                    <a:pt x="0" y="201"/>
                  </a:lnTo>
                  <a:lnTo>
                    <a:pt x="0" y="207"/>
                  </a:lnTo>
                  <a:lnTo>
                    <a:pt x="0" y="211"/>
                  </a:lnTo>
                  <a:lnTo>
                    <a:pt x="0" y="217"/>
                  </a:lnTo>
                  <a:lnTo>
                    <a:pt x="0" y="224"/>
                  </a:lnTo>
                  <a:lnTo>
                    <a:pt x="0" y="230"/>
                  </a:lnTo>
                  <a:lnTo>
                    <a:pt x="0" y="235"/>
                  </a:lnTo>
                  <a:lnTo>
                    <a:pt x="0" y="241"/>
                  </a:lnTo>
                  <a:lnTo>
                    <a:pt x="0" y="247"/>
                  </a:lnTo>
                  <a:lnTo>
                    <a:pt x="0" y="252"/>
                  </a:lnTo>
                  <a:lnTo>
                    <a:pt x="0" y="256"/>
                  </a:lnTo>
                  <a:lnTo>
                    <a:pt x="0" y="260"/>
                  </a:lnTo>
                  <a:lnTo>
                    <a:pt x="0" y="263"/>
                  </a:lnTo>
                  <a:lnTo>
                    <a:pt x="0" y="264"/>
                  </a:lnTo>
                  <a:lnTo>
                    <a:pt x="8" y="266"/>
                  </a:lnTo>
                  <a:lnTo>
                    <a:pt x="17" y="266"/>
                  </a:lnTo>
                  <a:lnTo>
                    <a:pt x="26" y="267"/>
                  </a:lnTo>
                  <a:lnTo>
                    <a:pt x="36" y="267"/>
                  </a:lnTo>
                  <a:lnTo>
                    <a:pt x="46" y="267"/>
                  </a:lnTo>
                  <a:lnTo>
                    <a:pt x="57" y="267"/>
                  </a:lnTo>
                  <a:lnTo>
                    <a:pt x="68" y="267"/>
                  </a:lnTo>
                  <a:lnTo>
                    <a:pt x="80" y="267"/>
                  </a:lnTo>
                  <a:lnTo>
                    <a:pt x="91" y="267"/>
                  </a:lnTo>
                  <a:lnTo>
                    <a:pt x="104" y="267"/>
                  </a:lnTo>
                  <a:lnTo>
                    <a:pt x="116" y="267"/>
                  </a:lnTo>
                  <a:lnTo>
                    <a:pt x="130" y="265"/>
                  </a:lnTo>
                  <a:lnTo>
                    <a:pt x="143" y="265"/>
                  </a:lnTo>
                  <a:lnTo>
                    <a:pt x="157" y="265"/>
                  </a:lnTo>
                  <a:lnTo>
                    <a:pt x="172" y="265"/>
                  </a:lnTo>
                  <a:lnTo>
                    <a:pt x="187" y="263"/>
                  </a:lnTo>
                </a:path>
              </a:pathLst>
            </a:custGeom>
            <a:solidFill>
              <a:srgbClr val="C0C0C0"/>
            </a:solidFill>
            <a:ln w="9525">
              <a:noFill/>
              <a:round/>
              <a:headEnd type="none" w="med" len="med"/>
              <a:tailEnd type="none" w="med" len="med"/>
            </a:ln>
          </p:spPr>
          <p:txBody>
            <a:bodyPr/>
            <a:lstStyle/>
            <a:p>
              <a:endParaRPr lang="en-US"/>
            </a:p>
          </p:txBody>
        </p:sp>
        <p:sp>
          <p:nvSpPr>
            <p:cNvPr id="2146" name="Freeform 92"/>
            <p:cNvSpPr>
              <a:spLocks/>
            </p:cNvSpPr>
            <p:nvPr/>
          </p:nvSpPr>
          <p:spPr bwMode="auto">
            <a:xfrm>
              <a:off x="125" y="2823"/>
              <a:ext cx="192" cy="242"/>
            </a:xfrm>
            <a:custGeom>
              <a:avLst/>
              <a:gdLst>
                <a:gd name="T0" fmla="*/ 188 w 192"/>
                <a:gd name="T1" fmla="*/ 203 h 242"/>
                <a:gd name="T2" fmla="*/ 180 w 192"/>
                <a:gd name="T3" fmla="*/ 150 h 242"/>
                <a:gd name="T4" fmla="*/ 170 w 192"/>
                <a:gd name="T5" fmla="*/ 132 h 242"/>
                <a:gd name="T6" fmla="*/ 163 w 192"/>
                <a:gd name="T7" fmla="*/ 127 h 242"/>
                <a:gd name="T8" fmla="*/ 158 w 192"/>
                <a:gd name="T9" fmla="*/ 122 h 242"/>
                <a:gd name="T10" fmla="*/ 148 w 192"/>
                <a:gd name="T11" fmla="*/ 119 h 242"/>
                <a:gd name="T12" fmla="*/ 139 w 192"/>
                <a:gd name="T13" fmla="*/ 116 h 242"/>
                <a:gd name="T14" fmla="*/ 125 w 192"/>
                <a:gd name="T15" fmla="*/ 114 h 242"/>
                <a:gd name="T16" fmla="*/ 112 w 192"/>
                <a:gd name="T17" fmla="*/ 106 h 242"/>
                <a:gd name="T18" fmla="*/ 108 w 192"/>
                <a:gd name="T19" fmla="*/ 101 h 242"/>
                <a:gd name="T20" fmla="*/ 108 w 192"/>
                <a:gd name="T21" fmla="*/ 97 h 242"/>
                <a:gd name="T22" fmla="*/ 109 w 192"/>
                <a:gd name="T23" fmla="*/ 94 h 242"/>
                <a:gd name="T24" fmla="*/ 115 w 192"/>
                <a:gd name="T25" fmla="*/ 85 h 242"/>
                <a:gd name="T26" fmla="*/ 120 w 192"/>
                <a:gd name="T27" fmla="*/ 79 h 242"/>
                <a:gd name="T28" fmla="*/ 124 w 192"/>
                <a:gd name="T29" fmla="*/ 70 h 242"/>
                <a:gd name="T30" fmla="*/ 126 w 192"/>
                <a:gd name="T31" fmla="*/ 62 h 242"/>
                <a:gd name="T32" fmla="*/ 125 w 192"/>
                <a:gd name="T33" fmla="*/ 48 h 242"/>
                <a:gd name="T34" fmla="*/ 122 w 192"/>
                <a:gd name="T35" fmla="*/ 28 h 242"/>
                <a:gd name="T36" fmla="*/ 117 w 192"/>
                <a:gd name="T37" fmla="*/ 18 h 242"/>
                <a:gd name="T38" fmla="*/ 103 w 192"/>
                <a:gd name="T39" fmla="*/ 7 h 242"/>
                <a:gd name="T40" fmla="*/ 94 w 192"/>
                <a:gd name="T41" fmla="*/ 0 h 242"/>
                <a:gd name="T42" fmla="*/ 85 w 192"/>
                <a:gd name="T43" fmla="*/ 3 h 242"/>
                <a:gd name="T44" fmla="*/ 85 w 192"/>
                <a:gd name="T45" fmla="*/ 4 h 242"/>
                <a:gd name="T46" fmla="*/ 81 w 192"/>
                <a:gd name="T47" fmla="*/ 4 h 242"/>
                <a:gd name="T48" fmla="*/ 75 w 192"/>
                <a:gd name="T49" fmla="*/ 0 h 242"/>
                <a:gd name="T50" fmla="*/ 66 w 192"/>
                <a:gd name="T51" fmla="*/ 7 h 242"/>
                <a:gd name="T52" fmla="*/ 56 w 192"/>
                <a:gd name="T53" fmla="*/ 15 h 242"/>
                <a:gd name="T54" fmla="*/ 52 w 192"/>
                <a:gd name="T55" fmla="*/ 23 h 242"/>
                <a:gd name="T56" fmla="*/ 52 w 192"/>
                <a:gd name="T57" fmla="*/ 41 h 242"/>
                <a:gd name="T58" fmla="*/ 50 w 192"/>
                <a:gd name="T59" fmla="*/ 53 h 242"/>
                <a:gd name="T60" fmla="*/ 50 w 192"/>
                <a:gd name="T61" fmla="*/ 56 h 242"/>
                <a:gd name="T62" fmla="*/ 48 w 192"/>
                <a:gd name="T63" fmla="*/ 57 h 242"/>
                <a:gd name="T64" fmla="*/ 47 w 192"/>
                <a:gd name="T65" fmla="*/ 62 h 242"/>
                <a:gd name="T66" fmla="*/ 47 w 192"/>
                <a:gd name="T67" fmla="*/ 66 h 242"/>
                <a:gd name="T68" fmla="*/ 49 w 192"/>
                <a:gd name="T69" fmla="*/ 70 h 242"/>
                <a:gd name="T70" fmla="*/ 52 w 192"/>
                <a:gd name="T71" fmla="*/ 76 h 242"/>
                <a:gd name="T72" fmla="*/ 56 w 192"/>
                <a:gd name="T73" fmla="*/ 80 h 242"/>
                <a:gd name="T74" fmla="*/ 59 w 192"/>
                <a:gd name="T75" fmla="*/ 86 h 242"/>
                <a:gd name="T76" fmla="*/ 62 w 192"/>
                <a:gd name="T77" fmla="*/ 89 h 242"/>
                <a:gd name="T78" fmla="*/ 63 w 192"/>
                <a:gd name="T79" fmla="*/ 94 h 242"/>
                <a:gd name="T80" fmla="*/ 64 w 192"/>
                <a:gd name="T81" fmla="*/ 96 h 242"/>
                <a:gd name="T82" fmla="*/ 64 w 192"/>
                <a:gd name="T83" fmla="*/ 101 h 242"/>
                <a:gd name="T84" fmla="*/ 62 w 192"/>
                <a:gd name="T85" fmla="*/ 106 h 242"/>
                <a:gd name="T86" fmla="*/ 58 w 192"/>
                <a:gd name="T87" fmla="*/ 109 h 242"/>
                <a:gd name="T88" fmla="*/ 52 w 192"/>
                <a:gd name="T89" fmla="*/ 113 h 242"/>
                <a:gd name="T90" fmla="*/ 46 w 192"/>
                <a:gd name="T91" fmla="*/ 115 h 242"/>
                <a:gd name="T92" fmla="*/ 37 w 192"/>
                <a:gd name="T93" fmla="*/ 115 h 242"/>
                <a:gd name="T94" fmla="*/ 23 w 192"/>
                <a:gd name="T95" fmla="*/ 116 h 242"/>
                <a:gd name="T96" fmla="*/ 17 w 192"/>
                <a:gd name="T97" fmla="*/ 120 h 242"/>
                <a:gd name="T98" fmla="*/ 9 w 192"/>
                <a:gd name="T99" fmla="*/ 123 h 242"/>
                <a:gd name="T100" fmla="*/ 7 w 192"/>
                <a:gd name="T101" fmla="*/ 128 h 242"/>
                <a:gd name="T102" fmla="*/ 3 w 192"/>
                <a:gd name="T103" fmla="*/ 141 h 242"/>
                <a:gd name="T104" fmla="*/ 1 w 192"/>
                <a:gd name="T105" fmla="*/ 152 h 242"/>
                <a:gd name="T106" fmla="*/ 1 w 192"/>
                <a:gd name="T107" fmla="*/ 171 h 242"/>
                <a:gd name="T108" fmla="*/ 1 w 192"/>
                <a:gd name="T109" fmla="*/ 187 h 242"/>
                <a:gd name="T110" fmla="*/ 0 w 192"/>
                <a:gd name="T111" fmla="*/ 212 h 242"/>
                <a:gd name="T112" fmla="*/ 2 w 192"/>
                <a:gd name="T113" fmla="*/ 234 h 242"/>
                <a:gd name="T114" fmla="*/ 45 w 192"/>
                <a:gd name="T115" fmla="*/ 241 h 242"/>
                <a:gd name="T116" fmla="*/ 161 w 192"/>
                <a:gd name="T117" fmla="*/ 241 h 2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2"/>
                <a:gd name="T178" fmla="*/ 0 h 242"/>
                <a:gd name="T179" fmla="*/ 192 w 192"/>
                <a:gd name="T180" fmla="*/ 242 h 2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2" h="242">
                  <a:moveTo>
                    <a:pt x="191" y="239"/>
                  </a:moveTo>
                  <a:lnTo>
                    <a:pt x="190" y="236"/>
                  </a:lnTo>
                  <a:lnTo>
                    <a:pt x="190" y="231"/>
                  </a:lnTo>
                  <a:lnTo>
                    <a:pt x="190" y="224"/>
                  </a:lnTo>
                  <a:lnTo>
                    <a:pt x="190" y="218"/>
                  </a:lnTo>
                  <a:lnTo>
                    <a:pt x="188" y="211"/>
                  </a:lnTo>
                  <a:lnTo>
                    <a:pt x="188" y="203"/>
                  </a:lnTo>
                  <a:lnTo>
                    <a:pt x="187" y="195"/>
                  </a:lnTo>
                  <a:lnTo>
                    <a:pt x="187" y="186"/>
                  </a:lnTo>
                  <a:lnTo>
                    <a:pt x="185" y="180"/>
                  </a:lnTo>
                  <a:lnTo>
                    <a:pt x="185" y="171"/>
                  </a:lnTo>
                  <a:lnTo>
                    <a:pt x="183" y="164"/>
                  </a:lnTo>
                  <a:lnTo>
                    <a:pt x="183" y="156"/>
                  </a:lnTo>
                  <a:lnTo>
                    <a:pt x="180" y="150"/>
                  </a:lnTo>
                  <a:lnTo>
                    <a:pt x="178" y="144"/>
                  </a:lnTo>
                  <a:lnTo>
                    <a:pt x="176" y="140"/>
                  </a:lnTo>
                  <a:lnTo>
                    <a:pt x="174" y="134"/>
                  </a:lnTo>
                  <a:lnTo>
                    <a:pt x="172" y="134"/>
                  </a:lnTo>
                  <a:lnTo>
                    <a:pt x="170" y="134"/>
                  </a:lnTo>
                  <a:lnTo>
                    <a:pt x="170" y="132"/>
                  </a:lnTo>
                  <a:lnTo>
                    <a:pt x="168" y="132"/>
                  </a:lnTo>
                  <a:lnTo>
                    <a:pt x="168" y="130"/>
                  </a:lnTo>
                  <a:lnTo>
                    <a:pt x="168" y="128"/>
                  </a:lnTo>
                  <a:lnTo>
                    <a:pt x="165" y="128"/>
                  </a:lnTo>
                  <a:lnTo>
                    <a:pt x="165" y="127"/>
                  </a:lnTo>
                  <a:lnTo>
                    <a:pt x="163" y="127"/>
                  </a:lnTo>
                  <a:lnTo>
                    <a:pt x="163" y="125"/>
                  </a:lnTo>
                  <a:lnTo>
                    <a:pt x="161" y="125"/>
                  </a:lnTo>
                  <a:lnTo>
                    <a:pt x="161" y="124"/>
                  </a:lnTo>
                  <a:lnTo>
                    <a:pt x="161" y="122"/>
                  </a:lnTo>
                  <a:lnTo>
                    <a:pt x="159" y="122"/>
                  </a:lnTo>
                  <a:lnTo>
                    <a:pt x="158" y="122"/>
                  </a:lnTo>
                  <a:lnTo>
                    <a:pt x="156" y="122"/>
                  </a:lnTo>
                  <a:lnTo>
                    <a:pt x="156" y="121"/>
                  </a:lnTo>
                  <a:lnTo>
                    <a:pt x="153" y="121"/>
                  </a:lnTo>
                  <a:lnTo>
                    <a:pt x="152" y="121"/>
                  </a:lnTo>
                  <a:lnTo>
                    <a:pt x="150" y="121"/>
                  </a:lnTo>
                  <a:lnTo>
                    <a:pt x="150" y="119"/>
                  </a:lnTo>
                  <a:lnTo>
                    <a:pt x="148" y="119"/>
                  </a:lnTo>
                  <a:lnTo>
                    <a:pt x="146" y="119"/>
                  </a:lnTo>
                  <a:lnTo>
                    <a:pt x="143" y="119"/>
                  </a:lnTo>
                  <a:lnTo>
                    <a:pt x="143" y="118"/>
                  </a:lnTo>
                  <a:lnTo>
                    <a:pt x="141" y="118"/>
                  </a:lnTo>
                  <a:lnTo>
                    <a:pt x="139" y="118"/>
                  </a:lnTo>
                  <a:lnTo>
                    <a:pt x="139" y="116"/>
                  </a:lnTo>
                  <a:lnTo>
                    <a:pt x="137" y="116"/>
                  </a:lnTo>
                  <a:lnTo>
                    <a:pt x="135" y="116"/>
                  </a:lnTo>
                  <a:lnTo>
                    <a:pt x="133" y="116"/>
                  </a:lnTo>
                  <a:lnTo>
                    <a:pt x="132" y="114"/>
                  </a:lnTo>
                  <a:lnTo>
                    <a:pt x="129" y="114"/>
                  </a:lnTo>
                  <a:lnTo>
                    <a:pt x="127" y="114"/>
                  </a:lnTo>
                  <a:lnTo>
                    <a:pt x="125" y="114"/>
                  </a:lnTo>
                  <a:lnTo>
                    <a:pt x="123" y="111"/>
                  </a:lnTo>
                  <a:lnTo>
                    <a:pt x="121" y="111"/>
                  </a:lnTo>
                  <a:lnTo>
                    <a:pt x="119" y="110"/>
                  </a:lnTo>
                  <a:lnTo>
                    <a:pt x="117" y="110"/>
                  </a:lnTo>
                  <a:lnTo>
                    <a:pt x="114" y="108"/>
                  </a:lnTo>
                  <a:lnTo>
                    <a:pt x="112" y="108"/>
                  </a:lnTo>
                  <a:lnTo>
                    <a:pt x="112" y="106"/>
                  </a:lnTo>
                  <a:lnTo>
                    <a:pt x="110" y="106"/>
                  </a:lnTo>
                  <a:lnTo>
                    <a:pt x="110" y="104"/>
                  </a:lnTo>
                  <a:lnTo>
                    <a:pt x="108" y="104"/>
                  </a:lnTo>
                  <a:lnTo>
                    <a:pt x="108" y="101"/>
                  </a:lnTo>
                  <a:lnTo>
                    <a:pt x="108" y="99"/>
                  </a:lnTo>
                  <a:lnTo>
                    <a:pt x="108" y="97"/>
                  </a:lnTo>
                  <a:lnTo>
                    <a:pt x="108" y="96"/>
                  </a:lnTo>
                  <a:lnTo>
                    <a:pt x="109" y="94"/>
                  </a:lnTo>
                  <a:lnTo>
                    <a:pt x="111" y="91"/>
                  </a:lnTo>
                  <a:lnTo>
                    <a:pt x="112" y="90"/>
                  </a:lnTo>
                  <a:lnTo>
                    <a:pt x="114" y="87"/>
                  </a:lnTo>
                  <a:lnTo>
                    <a:pt x="115" y="85"/>
                  </a:lnTo>
                  <a:lnTo>
                    <a:pt x="117" y="83"/>
                  </a:lnTo>
                  <a:lnTo>
                    <a:pt x="118" y="81"/>
                  </a:lnTo>
                  <a:lnTo>
                    <a:pt x="120" y="79"/>
                  </a:lnTo>
                  <a:lnTo>
                    <a:pt x="120" y="78"/>
                  </a:lnTo>
                  <a:lnTo>
                    <a:pt x="122" y="76"/>
                  </a:lnTo>
                  <a:lnTo>
                    <a:pt x="122" y="74"/>
                  </a:lnTo>
                  <a:lnTo>
                    <a:pt x="122" y="72"/>
                  </a:lnTo>
                  <a:lnTo>
                    <a:pt x="124" y="70"/>
                  </a:lnTo>
                  <a:lnTo>
                    <a:pt x="124" y="68"/>
                  </a:lnTo>
                  <a:lnTo>
                    <a:pt x="124" y="67"/>
                  </a:lnTo>
                  <a:lnTo>
                    <a:pt x="126" y="65"/>
                  </a:lnTo>
                  <a:lnTo>
                    <a:pt x="126" y="63"/>
                  </a:lnTo>
                  <a:lnTo>
                    <a:pt x="126" y="62"/>
                  </a:lnTo>
                  <a:lnTo>
                    <a:pt x="127" y="61"/>
                  </a:lnTo>
                  <a:lnTo>
                    <a:pt x="126" y="61"/>
                  </a:lnTo>
                  <a:lnTo>
                    <a:pt x="126" y="58"/>
                  </a:lnTo>
                  <a:lnTo>
                    <a:pt x="126" y="56"/>
                  </a:lnTo>
                  <a:lnTo>
                    <a:pt x="126" y="54"/>
                  </a:lnTo>
                  <a:lnTo>
                    <a:pt x="125" y="52"/>
                  </a:lnTo>
                  <a:lnTo>
                    <a:pt x="125" y="48"/>
                  </a:lnTo>
                  <a:lnTo>
                    <a:pt x="125" y="46"/>
                  </a:lnTo>
                  <a:lnTo>
                    <a:pt x="125" y="42"/>
                  </a:lnTo>
                  <a:lnTo>
                    <a:pt x="123" y="40"/>
                  </a:lnTo>
                  <a:lnTo>
                    <a:pt x="123" y="37"/>
                  </a:lnTo>
                  <a:lnTo>
                    <a:pt x="123" y="35"/>
                  </a:lnTo>
                  <a:lnTo>
                    <a:pt x="123" y="31"/>
                  </a:lnTo>
                  <a:lnTo>
                    <a:pt x="122" y="28"/>
                  </a:lnTo>
                  <a:lnTo>
                    <a:pt x="122" y="27"/>
                  </a:lnTo>
                  <a:lnTo>
                    <a:pt x="122" y="25"/>
                  </a:lnTo>
                  <a:lnTo>
                    <a:pt x="122" y="23"/>
                  </a:lnTo>
                  <a:lnTo>
                    <a:pt x="119" y="23"/>
                  </a:lnTo>
                  <a:lnTo>
                    <a:pt x="119" y="21"/>
                  </a:lnTo>
                  <a:lnTo>
                    <a:pt x="117" y="20"/>
                  </a:lnTo>
                  <a:lnTo>
                    <a:pt x="117" y="18"/>
                  </a:lnTo>
                  <a:lnTo>
                    <a:pt x="114" y="17"/>
                  </a:lnTo>
                  <a:lnTo>
                    <a:pt x="112" y="15"/>
                  </a:lnTo>
                  <a:lnTo>
                    <a:pt x="110" y="13"/>
                  </a:lnTo>
                  <a:lnTo>
                    <a:pt x="109" y="11"/>
                  </a:lnTo>
                  <a:lnTo>
                    <a:pt x="108" y="11"/>
                  </a:lnTo>
                  <a:lnTo>
                    <a:pt x="105" y="9"/>
                  </a:lnTo>
                  <a:lnTo>
                    <a:pt x="103" y="7"/>
                  </a:lnTo>
                  <a:lnTo>
                    <a:pt x="102" y="4"/>
                  </a:lnTo>
                  <a:lnTo>
                    <a:pt x="100" y="4"/>
                  </a:lnTo>
                  <a:lnTo>
                    <a:pt x="99" y="3"/>
                  </a:lnTo>
                  <a:lnTo>
                    <a:pt x="98" y="3"/>
                  </a:lnTo>
                  <a:lnTo>
                    <a:pt x="98" y="0"/>
                  </a:lnTo>
                  <a:lnTo>
                    <a:pt x="95" y="0"/>
                  </a:lnTo>
                  <a:lnTo>
                    <a:pt x="94" y="0"/>
                  </a:lnTo>
                  <a:lnTo>
                    <a:pt x="92" y="0"/>
                  </a:lnTo>
                  <a:lnTo>
                    <a:pt x="90" y="1"/>
                  </a:lnTo>
                  <a:lnTo>
                    <a:pt x="89" y="1"/>
                  </a:lnTo>
                  <a:lnTo>
                    <a:pt x="87" y="1"/>
                  </a:lnTo>
                  <a:lnTo>
                    <a:pt x="85" y="3"/>
                  </a:lnTo>
                  <a:lnTo>
                    <a:pt x="84" y="3"/>
                  </a:lnTo>
                  <a:lnTo>
                    <a:pt x="84" y="4"/>
                  </a:lnTo>
                  <a:lnTo>
                    <a:pt x="85" y="4"/>
                  </a:lnTo>
                  <a:lnTo>
                    <a:pt x="84" y="4"/>
                  </a:lnTo>
                  <a:lnTo>
                    <a:pt x="82" y="4"/>
                  </a:lnTo>
                  <a:lnTo>
                    <a:pt x="81" y="4"/>
                  </a:lnTo>
                  <a:lnTo>
                    <a:pt x="81" y="2"/>
                  </a:lnTo>
                  <a:lnTo>
                    <a:pt x="79" y="2"/>
                  </a:lnTo>
                  <a:lnTo>
                    <a:pt x="77" y="2"/>
                  </a:lnTo>
                  <a:lnTo>
                    <a:pt x="77" y="0"/>
                  </a:lnTo>
                  <a:lnTo>
                    <a:pt x="75" y="0"/>
                  </a:lnTo>
                  <a:lnTo>
                    <a:pt x="74" y="0"/>
                  </a:lnTo>
                  <a:lnTo>
                    <a:pt x="71" y="3"/>
                  </a:lnTo>
                  <a:lnTo>
                    <a:pt x="70" y="3"/>
                  </a:lnTo>
                  <a:lnTo>
                    <a:pt x="68" y="4"/>
                  </a:lnTo>
                  <a:lnTo>
                    <a:pt x="66" y="7"/>
                  </a:lnTo>
                  <a:lnTo>
                    <a:pt x="64" y="8"/>
                  </a:lnTo>
                  <a:lnTo>
                    <a:pt x="62" y="9"/>
                  </a:lnTo>
                  <a:lnTo>
                    <a:pt x="60" y="12"/>
                  </a:lnTo>
                  <a:lnTo>
                    <a:pt x="58" y="13"/>
                  </a:lnTo>
                  <a:lnTo>
                    <a:pt x="56" y="15"/>
                  </a:lnTo>
                  <a:lnTo>
                    <a:pt x="54" y="17"/>
                  </a:lnTo>
                  <a:lnTo>
                    <a:pt x="53" y="18"/>
                  </a:lnTo>
                  <a:lnTo>
                    <a:pt x="52" y="20"/>
                  </a:lnTo>
                  <a:lnTo>
                    <a:pt x="52" y="22"/>
                  </a:lnTo>
                  <a:lnTo>
                    <a:pt x="52" y="23"/>
                  </a:lnTo>
                  <a:lnTo>
                    <a:pt x="52" y="25"/>
                  </a:lnTo>
                  <a:lnTo>
                    <a:pt x="52" y="28"/>
                  </a:lnTo>
                  <a:lnTo>
                    <a:pt x="52" y="31"/>
                  </a:lnTo>
                  <a:lnTo>
                    <a:pt x="52" y="33"/>
                  </a:lnTo>
                  <a:lnTo>
                    <a:pt x="52" y="35"/>
                  </a:lnTo>
                  <a:lnTo>
                    <a:pt x="52" y="39"/>
                  </a:lnTo>
                  <a:lnTo>
                    <a:pt x="52" y="41"/>
                  </a:lnTo>
                  <a:lnTo>
                    <a:pt x="52" y="43"/>
                  </a:lnTo>
                  <a:lnTo>
                    <a:pt x="52" y="46"/>
                  </a:lnTo>
                  <a:lnTo>
                    <a:pt x="52" y="47"/>
                  </a:lnTo>
                  <a:lnTo>
                    <a:pt x="52" y="50"/>
                  </a:lnTo>
                  <a:lnTo>
                    <a:pt x="52" y="51"/>
                  </a:lnTo>
                  <a:lnTo>
                    <a:pt x="50" y="53"/>
                  </a:lnTo>
                  <a:lnTo>
                    <a:pt x="50" y="56"/>
                  </a:lnTo>
                  <a:lnTo>
                    <a:pt x="48" y="57"/>
                  </a:lnTo>
                  <a:lnTo>
                    <a:pt x="47" y="60"/>
                  </a:lnTo>
                  <a:lnTo>
                    <a:pt x="47" y="61"/>
                  </a:lnTo>
                  <a:lnTo>
                    <a:pt x="47" y="62"/>
                  </a:lnTo>
                  <a:lnTo>
                    <a:pt x="47" y="65"/>
                  </a:lnTo>
                  <a:lnTo>
                    <a:pt x="47" y="66"/>
                  </a:lnTo>
                  <a:lnTo>
                    <a:pt x="48" y="66"/>
                  </a:lnTo>
                  <a:lnTo>
                    <a:pt x="48" y="68"/>
                  </a:lnTo>
                  <a:lnTo>
                    <a:pt x="48" y="70"/>
                  </a:lnTo>
                  <a:lnTo>
                    <a:pt x="49" y="70"/>
                  </a:lnTo>
                  <a:lnTo>
                    <a:pt x="49" y="72"/>
                  </a:lnTo>
                  <a:lnTo>
                    <a:pt x="50" y="72"/>
                  </a:lnTo>
                  <a:lnTo>
                    <a:pt x="52" y="72"/>
                  </a:lnTo>
                  <a:lnTo>
                    <a:pt x="52" y="75"/>
                  </a:lnTo>
                  <a:lnTo>
                    <a:pt x="52" y="76"/>
                  </a:lnTo>
                  <a:lnTo>
                    <a:pt x="55" y="76"/>
                  </a:lnTo>
                  <a:lnTo>
                    <a:pt x="55" y="78"/>
                  </a:lnTo>
                  <a:lnTo>
                    <a:pt x="56" y="78"/>
                  </a:lnTo>
                  <a:lnTo>
                    <a:pt x="56" y="80"/>
                  </a:lnTo>
                  <a:lnTo>
                    <a:pt x="56" y="81"/>
                  </a:lnTo>
                  <a:lnTo>
                    <a:pt x="56" y="84"/>
                  </a:lnTo>
                  <a:lnTo>
                    <a:pt x="59" y="84"/>
                  </a:lnTo>
                  <a:lnTo>
                    <a:pt x="59" y="86"/>
                  </a:lnTo>
                  <a:lnTo>
                    <a:pt x="59" y="87"/>
                  </a:lnTo>
                  <a:lnTo>
                    <a:pt x="60" y="87"/>
                  </a:lnTo>
                  <a:lnTo>
                    <a:pt x="60" y="89"/>
                  </a:lnTo>
                  <a:lnTo>
                    <a:pt x="62" y="89"/>
                  </a:lnTo>
                  <a:lnTo>
                    <a:pt x="62" y="91"/>
                  </a:lnTo>
                  <a:lnTo>
                    <a:pt x="62" y="92"/>
                  </a:lnTo>
                  <a:lnTo>
                    <a:pt x="63" y="92"/>
                  </a:lnTo>
                  <a:lnTo>
                    <a:pt x="63" y="94"/>
                  </a:lnTo>
                  <a:lnTo>
                    <a:pt x="64" y="94"/>
                  </a:lnTo>
                  <a:lnTo>
                    <a:pt x="64" y="96"/>
                  </a:lnTo>
                  <a:lnTo>
                    <a:pt x="64" y="99"/>
                  </a:lnTo>
                  <a:lnTo>
                    <a:pt x="64" y="101"/>
                  </a:lnTo>
                  <a:lnTo>
                    <a:pt x="64" y="102"/>
                  </a:lnTo>
                  <a:lnTo>
                    <a:pt x="62" y="104"/>
                  </a:lnTo>
                  <a:lnTo>
                    <a:pt x="62" y="106"/>
                  </a:lnTo>
                  <a:lnTo>
                    <a:pt x="61" y="107"/>
                  </a:lnTo>
                  <a:lnTo>
                    <a:pt x="59" y="109"/>
                  </a:lnTo>
                  <a:lnTo>
                    <a:pt x="58" y="109"/>
                  </a:lnTo>
                  <a:lnTo>
                    <a:pt x="56" y="111"/>
                  </a:lnTo>
                  <a:lnTo>
                    <a:pt x="55" y="111"/>
                  </a:lnTo>
                  <a:lnTo>
                    <a:pt x="52" y="113"/>
                  </a:lnTo>
                  <a:lnTo>
                    <a:pt x="51" y="113"/>
                  </a:lnTo>
                  <a:lnTo>
                    <a:pt x="49" y="114"/>
                  </a:lnTo>
                  <a:lnTo>
                    <a:pt x="46" y="115"/>
                  </a:lnTo>
                  <a:lnTo>
                    <a:pt x="45" y="115"/>
                  </a:lnTo>
                  <a:lnTo>
                    <a:pt x="43" y="115"/>
                  </a:lnTo>
                  <a:lnTo>
                    <a:pt x="41" y="115"/>
                  </a:lnTo>
                  <a:lnTo>
                    <a:pt x="39" y="115"/>
                  </a:lnTo>
                  <a:lnTo>
                    <a:pt x="37" y="115"/>
                  </a:lnTo>
                  <a:lnTo>
                    <a:pt x="35" y="116"/>
                  </a:lnTo>
                  <a:lnTo>
                    <a:pt x="32" y="116"/>
                  </a:lnTo>
                  <a:lnTo>
                    <a:pt x="31" y="116"/>
                  </a:lnTo>
                  <a:lnTo>
                    <a:pt x="29" y="116"/>
                  </a:lnTo>
                  <a:lnTo>
                    <a:pt x="27" y="116"/>
                  </a:lnTo>
                  <a:lnTo>
                    <a:pt x="26" y="116"/>
                  </a:lnTo>
                  <a:lnTo>
                    <a:pt x="23" y="116"/>
                  </a:lnTo>
                  <a:lnTo>
                    <a:pt x="21" y="118"/>
                  </a:lnTo>
                  <a:lnTo>
                    <a:pt x="19" y="118"/>
                  </a:lnTo>
                  <a:lnTo>
                    <a:pt x="17" y="120"/>
                  </a:lnTo>
                  <a:lnTo>
                    <a:pt x="16" y="120"/>
                  </a:lnTo>
                  <a:lnTo>
                    <a:pt x="13" y="122"/>
                  </a:lnTo>
                  <a:lnTo>
                    <a:pt x="11" y="122"/>
                  </a:lnTo>
                  <a:lnTo>
                    <a:pt x="9" y="123"/>
                  </a:lnTo>
                  <a:lnTo>
                    <a:pt x="7" y="125"/>
                  </a:lnTo>
                  <a:lnTo>
                    <a:pt x="7" y="126"/>
                  </a:lnTo>
                  <a:lnTo>
                    <a:pt x="7" y="128"/>
                  </a:lnTo>
                  <a:lnTo>
                    <a:pt x="5" y="130"/>
                  </a:lnTo>
                  <a:lnTo>
                    <a:pt x="5" y="133"/>
                  </a:lnTo>
                  <a:lnTo>
                    <a:pt x="5" y="135"/>
                  </a:lnTo>
                  <a:lnTo>
                    <a:pt x="3" y="137"/>
                  </a:lnTo>
                  <a:lnTo>
                    <a:pt x="3" y="139"/>
                  </a:lnTo>
                  <a:lnTo>
                    <a:pt x="3" y="141"/>
                  </a:lnTo>
                  <a:lnTo>
                    <a:pt x="3" y="143"/>
                  </a:lnTo>
                  <a:lnTo>
                    <a:pt x="3" y="145"/>
                  </a:lnTo>
                  <a:lnTo>
                    <a:pt x="3" y="147"/>
                  </a:lnTo>
                  <a:lnTo>
                    <a:pt x="1" y="150"/>
                  </a:lnTo>
                  <a:lnTo>
                    <a:pt x="1" y="152"/>
                  </a:lnTo>
                  <a:lnTo>
                    <a:pt x="1" y="155"/>
                  </a:lnTo>
                  <a:lnTo>
                    <a:pt x="1" y="157"/>
                  </a:lnTo>
                  <a:lnTo>
                    <a:pt x="1" y="161"/>
                  </a:lnTo>
                  <a:lnTo>
                    <a:pt x="1" y="163"/>
                  </a:lnTo>
                  <a:lnTo>
                    <a:pt x="1" y="165"/>
                  </a:lnTo>
                  <a:lnTo>
                    <a:pt x="1" y="167"/>
                  </a:lnTo>
                  <a:lnTo>
                    <a:pt x="1" y="171"/>
                  </a:lnTo>
                  <a:lnTo>
                    <a:pt x="1" y="174"/>
                  </a:lnTo>
                  <a:lnTo>
                    <a:pt x="1" y="177"/>
                  </a:lnTo>
                  <a:lnTo>
                    <a:pt x="1" y="179"/>
                  </a:lnTo>
                  <a:lnTo>
                    <a:pt x="1" y="181"/>
                  </a:lnTo>
                  <a:lnTo>
                    <a:pt x="1" y="184"/>
                  </a:lnTo>
                  <a:lnTo>
                    <a:pt x="1" y="186"/>
                  </a:lnTo>
                  <a:lnTo>
                    <a:pt x="1" y="187"/>
                  </a:lnTo>
                  <a:lnTo>
                    <a:pt x="0" y="191"/>
                  </a:lnTo>
                  <a:lnTo>
                    <a:pt x="0" y="194"/>
                  </a:lnTo>
                  <a:lnTo>
                    <a:pt x="0" y="198"/>
                  </a:lnTo>
                  <a:lnTo>
                    <a:pt x="0" y="200"/>
                  </a:lnTo>
                  <a:lnTo>
                    <a:pt x="0" y="204"/>
                  </a:lnTo>
                  <a:lnTo>
                    <a:pt x="0" y="208"/>
                  </a:lnTo>
                  <a:lnTo>
                    <a:pt x="0" y="212"/>
                  </a:lnTo>
                  <a:lnTo>
                    <a:pt x="2" y="214"/>
                  </a:lnTo>
                  <a:lnTo>
                    <a:pt x="2" y="218"/>
                  </a:lnTo>
                  <a:lnTo>
                    <a:pt x="2" y="222"/>
                  </a:lnTo>
                  <a:lnTo>
                    <a:pt x="2" y="226"/>
                  </a:lnTo>
                  <a:lnTo>
                    <a:pt x="2" y="228"/>
                  </a:lnTo>
                  <a:lnTo>
                    <a:pt x="2" y="233"/>
                  </a:lnTo>
                  <a:lnTo>
                    <a:pt x="2" y="234"/>
                  </a:lnTo>
                  <a:lnTo>
                    <a:pt x="2" y="238"/>
                  </a:lnTo>
                  <a:lnTo>
                    <a:pt x="3" y="239"/>
                  </a:lnTo>
                  <a:lnTo>
                    <a:pt x="4" y="241"/>
                  </a:lnTo>
                  <a:lnTo>
                    <a:pt x="11" y="241"/>
                  </a:lnTo>
                  <a:lnTo>
                    <a:pt x="19" y="241"/>
                  </a:lnTo>
                  <a:lnTo>
                    <a:pt x="32" y="241"/>
                  </a:lnTo>
                  <a:lnTo>
                    <a:pt x="45" y="241"/>
                  </a:lnTo>
                  <a:lnTo>
                    <a:pt x="61" y="241"/>
                  </a:lnTo>
                  <a:lnTo>
                    <a:pt x="78" y="241"/>
                  </a:lnTo>
                  <a:lnTo>
                    <a:pt x="96" y="241"/>
                  </a:lnTo>
                  <a:lnTo>
                    <a:pt x="112" y="241"/>
                  </a:lnTo>
                  <a:lnTo>
                    <a:pt x="129" y="241"/>
                  </a:lnTo>
                  <a:lnTo>
                    <a:pt x="145" y="241"/>
                  </a:lnTo>
                  <a:lnTo>
                    <a:pt x="161" y="241"/>
                  </a:lnTo>
                  <a:lnTo>
                    <a:pt x="173" y="241"/>
                  </a:lnTo>
                  <a:lnTo>
                    <a:pt x="182" y="241"/>
                  </a:lnTo>
                  <a:lnTo>
                    <a:pt x="188" y="241"/>
                  </a:lnTo>
                  <a:lnTo>
                    <a:pt x="191" y="239"/>
                  </a:lnTo>
                </a:path>
              </a:pathLst>
            </a:custGeom>
            <a:solidFill>
              <a:srgbClr val="C0C0C0"/>
            </a:solidFill>
            <a:ln w="9525">
              <a:noFill/>
              <a:round/>
              <a:headEnd type="none" w="med" len="med"/>
              <a:tailEnd type="none" w="med" len="med"/>
            </a:ln>
          </p:spPr>
          <p:txBody>
            <a:bodyPr/>
            <a:lstStyle/>
            <a:p>
              <a:endParaRPr lang="en-US"/>
            </a:p>
          </p:txBody>
        </p:sp>
        <p:sp>
          <p:nvSpPr>
            <p:cNvPr id="2147" name="Freeform 93"/>
            <p:cNvSpPr>
              <a:spLocks/>
            </p:cNvSpPr>
            <p:nvPr/>
          </p:nvSpPr>
          <p:spPr bwMode="auto">
            <a:xfrm>
              <a:off x="235" y="2880"/>
              <a:ext cx="185" cy="184"/>
            </a:xfrm>
            <a:custGeom>
              <a:avLst/>
              <a:gdLst>
                <a:gd name="T0" fmla="*/ 0 w 185"/>
                <a:gd name="T1" fmla="*/ 183 h 184"/>
                <a:gd name="T2" fmla="*/ 3 w 185"/>
                <a:gd name="T3" fmla="*/ 168 h 184"/>
                <a:gd name="T4" fmla="*/ 4 w 185"/>
                <a:gd name="T5" fmla="*/ 146 h 184"/>
                <a:gd name="T6" fmla="*/ 9 w 185"/>
                <a:gd name="T7" fmla="*/ 137 h 184"/>
                <a:gd name="T8" fmla="*/ 19 w 185"/>
                <a:gd name="T9" fmla="*/ 131 h 184"/>
                <a:gd name="T10" fmla="*/ 32 w 185"/>
                <a:gd name="T11" fmla="*/ 124 h 184"/>
                <a:gd name="T12" fmla="*/ 47 w 185"/>
                <a:gd name="T13" fmla="*/ 118 h 184"/>
                <a:gd name="T14" fmla="*/ 53 w 185"/>
                <a:gd name="T15" fmla="*/ 109 h 184"/>
                <a:gd name="T16" fmla="*/ 53 w 185"/>
                <a:gd name="T17" fmla="*/ 104 h 184"/>
                <a:gd name="T18" fmla="*/ 44 w 185"/>
                <a:gd name="T19" fmla="*/ 100 h 184"/>
                <a:gd name="T20" fmla="*/ 33 w 185"/>
                <a:gd name="T21" fmla="*/ 91 h 184"/>
                <a:gd name="T22" fmla="*/ 33 w 185"/>
                <a:gd name="T23" fmla="*/ 73 h 184"/>
                <a:gd name="T24" fmla="*/ 38 w 185"/>
                <a:gd name="T25" fmla="*/ 43 h 184"/>
                <a:gd name="T26" fmla="*/ 41 w 185"/>
                <a:gd name="T27" fmla="*/ 20 h 184"/>
                <a:gd name="T28" fmla="*/ 55 w 185"/>
                <a:gd name="T29" fmla="*/ 5 h 184"/>
                <a:gd name="T30" fmla="*/ 65 w 185"/>
                <a:gd name="T31" fmla="*/ 0 h 184"/>
                <a:gd name="T32" fmla="*/ 73 w 185"/>
                <a:gd name="T33" fmla="*/ 1 h 184"/>
                <a:gd name="T34" fmla="*/ 81 w 185"/>
                <a:gd name="T35" fmla="*/ 2 h 184"/>
                <a:gd name="T36" fmla="*/ 84 w 185"/>
                <a:gd name="T37" fmla="*/ 0 h 184"/>
                <a:gd name="T38" fmla="*/ 102 w 185"/>
                <a:gd name="T39" fmla="*/ 10 h 184"/>
                <a:gd name="T40" fmla="*/ 116 w 185"/>
                <a:gd name="T41" fmla="*/ 38 h 184"/>
                <a:gd name="T42" fmla="*/ 125 w 185"/>
                <a:gd name="T43" fmla="*/ 62 h 184"/>
                <a:gd name="T44" fmla="*/ 125 w 185"/>
                <a:gd name="T45" fmla="*/ 84 h 184"/>
                <a:gd name="T46" fmla="*/ 116 w 185"/>
                <a:gd name="T47" fmla="*/ 100 h 184"/>
                <a:gd name="T48" fmla="*/ 106 w 185"/>
                <a:gd name="T49" fmla="*/ 105 h 184"/>
                <a:gd name="T50" fmla="*/ 109 w 185"/>
                <a:gd name="T51" fmla="*/ 111 h 184"/>
                <a:gd name="T52" fmla="*/ 127 w 185"/>
                <a:gd name="T53" fmla="*/ 122 h 184"/>
                <a:gd name="T54" fmla="*/ 149 w 185"/>
                <a:gd name="T55" fmla="*/ 124 h 184"/>
                <a:gd name="T56" fmla="*/ 160 w 185"/>
                <a:gd name="T57" fmla="*/ 130 h 184"/>
                <a:gd name="T58" fmla="*/ 170 w 185"/>
                <a:gd name="T59" fmla="*/ 137 h 184"/>
                <a:gd name="T60" fmla="*/ 175 w 185"/>
                <a:gd name="T61" fmla="*/ 150 h 184"/>
                <a:gd name="T62" fmla="*/ 180 w 185"/>
                <a:gd name="T63" fmla="*/ 163 h 184"/>
                <a:gd name="T64" fmla="*/ 184 w 185"/>
                <a:gd name="T65" fmla="*/ 183 h 184"/>
                <a:gd name="T66" fmla="*/ 0 w 185"/>
                <a:gd name="T67" fmla="*/ 183 h 184"/>
                <a:gd name="T68" fmla="*/ 0 w 185"/>
                <a:gd name="T69" fmla="*/ 183 h 18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5"/>
                <a:gd name="T106" fmla="*/ 0 h 184"/>
                <a:gd name="T107" fmla="*/ 185 w 185"/>
                <a:gd name="T108" fmla="*/ 184 h 18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5" h="184">
                  <a:moveTo>
                    <a:pt x="0" y="183"/>
                  </a:moveTo>
                  <a:lnTo>
                    <a:pt x="3" y="168"/>
                  </a:lnTo>
                  <a:lnTo>
                    <a:pt x="4" y="146"/>
                  </a:lnTo>
                  <a:lnTo>
                    <a:pt x="9" y="137"/>
                  </a:lnTo>
                  <a:lnTo>
                    <a:pt x="19" y="131"/>
                  </a:lnTo>
                  <a:lnTo>
                    <a:pt x="32" y="124"/>
                  </a:lnTo>
                  <a:lnTo>
                    <a:pt x="47" y="118"/>
                  </a:lnTo>
                  <a:lnTo>
                    <a:pt x="53" y="109"/>
                  </a:lnTo>
                  <a:lnTo>
                    <a:pt x="53" y="104"/>
                  </a:lnTo>
                  <a:lnTo>
                    <a:pt x="44" y="100"/>
                  </a:lnTo>
                  <a:lnTo>
                    <a:pt x="33" y="91"/>
                  </a:lnTo>
                  <a:lnTo>
                    <a:pt x="33" y="73"/>
                  </a:lnTo>
                  <a:lnTo>
                    <a:pt x="38" y="43"/>
                  </a:lnTo>
                  <a:lnTo>
                    <a:pt x="41" y="20"/>
                  </a:lnTo>
                  <a:lnTo>
                    <a:pt x="55" y="5"/>
                  </a:lnTo>
                  <a:lnTo>
                    <a:pt x="65" y="0"/>
                  </a:lnTo>
                  <a:lnTo>
                    <a:pt x="73" y="1"/>
                  </a:lnTo>
                  <a:lnTo>
                    <a:pt x="81" y="2"/>
                  </a:lnTo>
                  <a:lnTo>
                    <a:pt x="84" y="0"/>
                  </a:lnTo>
                  <a:lnTo>
                    <a:pt x="102" y="10"/>
                  </a:lnTo>
                  <a:lnTo>
                    <a:pt x="116" y="38"/>
                  </a:lnTo>
                  <a:lnTo>
                    <a:pt x="125" y="62"/>
                  </a:lnTo>
                  <a:lnTo>
                    <a:pt x="125" y="84"/>
                  </a:lnTo>
                  <a:lnTo>
                    <a:pt x="116" y="100"/>
                  </a:lnTo>
                  <a:lnTo>
                    <a:pt x="106" y="105"/>
                  </a:lnTo>
                  <a:lnTo>
                    <a:pt x="109" y="111"/>
                  </a:lnTo>
                  <a:lnTo>
                    <a:pt x="127" y="122"/>
                  </a:lnTo>
                  <a:lnTo>
                    <a:pt x="149" y="124"/>
                  </a:lnTo>
                  <a:lnTo>
                    <a:pt x="160" y="130"/>
                  </a:lnTo>
                  <a:lnTo>
                    <a:pt x="170" y="137"/>
                  </a:lnTo>
                  <a:lnTo>
                    <a:pt x="175" y="150"/>
                  </a:lnTo>
                  <a:lnTo>
                    <a:pt x="180" y="163"/>
                  </a:lnTo>
                  <a:lnTo>
                    <a:pt x="184" y="183"/>
                  </a:lnTo>
                  <a:lnTo>
                    <a:pt x="0" y="183"/>
                  </a:lnTo>
                </a:path>
              </a:pathLst>
            </a:custGeom>
            <a:solidFill>
              <a:srgbClr val="E1E1E1"/>
            </a:solidFill>
            <a:ln w="9525">
              <a:noFill/>
              <a:round/>
              <a:headEnd type="none" w="med" len="med"/>
              <a:tailEnd type="none" w="med" len="med"/>
            </a:ln>
          </p:spPr>
          <p:txBody>
            <a:bodyPr/>
            <a:lstStyle/>
            <a:p>
              <a:endParaRPr lang="en-US"/>
            </a:p>
          </p:txBody>
        </p:sp>
        <p:sp>
          <p:nvSpPr>
            <p:cNvPr id="2148" name="Freeform 94"/>
            <p:cNvSpPr>
              <a:spLocks/>
            </p:cNvSpPr>
            <p:nvPr/>
          </p:nvSpPr>
          <p:spPr bwMode="auto">
            <a:xfrm>
              <a:off x="418" y="2864"/>
              <a:ext cx="195" cy="199"/>
            </a:xfrm>
            <a:custGeom>
              <a:avLst/>
              <a:gdLst>
                <a:gd name="T0" fmla="*/ 0 w 195"/>
                <a:gd name="T1" fmla="*/ 198 h 199"/>
                <a:gd name="T2" fmla="*/ 4 w 195"/>
                <a:gd name="T3" fmla="*/ 154 h 199"/>
                <a:gd name="T4" fmla="*/ 10 w 195"/>
                <a:gd name="T5" fmla="*/ 143 h 199"/>
                <a:gd name="T6" fmla="*/ 18 w 195"/>
                <a:gd name="T7" fmla="*/ 128 h 199"/>
                <a:gd name="T8" fmla="*/ 28 w 195"/>
                <a:gd name="T9" fmla="*/ 126 h 199"/>
                <a:gd name="T10" fmla="*/ 47 w 195"/>
                <a:gd name="T11" fmla="*/ 123 h 199"/>
                <a:gd name="T12" fmla="*/ 56 w 195"/>
                <a:gd name="T13" fmla="*/ 119 h 199"/>
                <a:gd name="T14" fmla="*/ 64 w 195"/>
                <a:gd name="T15" fmla="*/ 114 h 199"/>
                <a:gd name="T16" fmla="*/ 67 w 195"/>
                <a:gd name="T17" fmla="*/ 101 h 199"/>
                <a:gd name="T18" fmla="*/ 58 w 195"/>
                <a:gd name="T19" fmla="*/ 84 h 199"/>
                <a:gd name="T20" fmla="*/ 51 w 195"/>
                <a:gd name="T21" fmla="*/ 82 h 199"/>
                <a:gd name="T22" fmla="*/ 46 w 195"/>
                <a:gd name="T23" fmla="*/ 63 h 199"/>
                <a:gd name="T24" fmla="*/ 50 w 195"/>
                <a:gd name="T25" fmla="*/ 58 h 199"/>
                <a:gd name="T26" fmla="*/ 48 w 195"/>
                <a:gd name="T27" fmla="*/ 39 h 199"/>
                <a:gd name="T28" fmla="*/ 49 w 195"/>
                <a:gd name="T29" fmla="*/ 21 h 199"/>
                <a:gd name="T30" fmla="*/ 56 w 195"/>
                <a:gd name="T31" fmla="*/ 15 h 199"/>
                <a:gd name="T32" fmla="*/ 69 w 195"/>
                <a:gd name="T33" fmla="*/ 2 h 199"/>
                <a:gd name="T34" fmla="*/ 80 w 195"/>
                <a:gd name="T35" fmla="*/ 0 h 199"/>
                <a:gd name="T36" fmla="*/ 95 w 195"/>
                <a:gd name="T37" fmla="*/ 0 h 199"/>
                <a:gd name="T38" fmla="*/ 105 w 195"/>
                <a:gd name="T39" fmla="*/ 5 h 199"/>
                <a:gd name="T40" fmla="*/ 115 w 195"/>
                <a:gd name="T41" fmla="*/ 15 h 199"/>
                <a:gd name="T42" fmla="*/ 122 w 195"/>
                <a:gd name="T43" fmla="*/ 29 h 199"/>
                <a:gd name="T44" fmla="*/ 123 w 195"/>
                <a:gd name="T45" fmla="*/ 42 h 199"/>
                <a:gd name="T46" fmla="*/ 123 w 195"/>
                <a:gd name="T47" fmla="*/ 53 h 199"/>
                <a:gd name="T48" fmla="*/ 129 w 195"/>
                <a:gd name="T49" fmla="*/ 55 h 199"/>
                <a:gd name="T50" fmla="*/ 127 w 195"/>
                <a:gd name="T51" fmla="*/ 73 h 199"/>
                <a:gd name="T52" fmla="*/ 119 w 195"/>
                <a:gd name="T53" fmla="*/ 76 h 199"/>
                <a:gd name="T54" fmla="*/ 117 w 195"/>
                <a:gd name="T55" fmla="*/ 86 h 199"/>
                <a:gd name="T56" fmla="*/ 114 w 195"/>
                <a:gd name="T57" fmla="*/ 99 h 199"/>
                <a:gd name="T58" fmla="*/ 116 w 195"/>
                <a:gd name="T59" fmla="*/ 109 h 199"/>
                <a:gd name="T60" fmla="*/ 126 w 195"/>
                <a:gd name="T61" fmla="*/ 114 h 199"/>
                <a:gd name="T62" fmla="*/ 139 w 195"/>
                <a:gd name="T63" fmla="*/ 118 h 199"/>
                <a:gd name="T64" fmla="*/ 159 w 195"/>
                <a:gd name="T65" fmla="*/ 121 h 199"/>
                <a:gd name="T66" fmla="*/ 173 w 195"/>
                <a:gd name="T67" fmla="*/ 122 h 199"/>
                <a:gd name="T68" fmla="*/ 180 w 195"/>
                <a:gd name="T69" fmla="*/ 132 h 199"/>
                <a:gd name="T70" fmla="*/ 185 w 195"/>
                <a:gd name="T71" fmla="*/ 141 h 199"/>
                <a:gd name="T72" fmla="*/ 194 w 195"/>
                <a:gd name="T73" fmla="*/ 197 h 199"/>
                <a:gd name="T74" fmla="*/ 0 w 195"/>
                <a:gd name="T75" fmla="*/ 198 h 199"/>
                <a:gd name="T76" fmla="*/ 0 w 195"/>
                <a:gd name="T77" fmla="*/ 198 h 19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95"/>
                <a:gd name="T118" fmla="*/ 0 h 199"/>
                <a:gd name="T119" fmla="*/ 195 w 195"/>
                <a:gd name="T120" fmla="*/ 199 h 19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95" h="199">
                  <a:moveTo>
                    <a:pt x="0" y="198"/>
                  </a:moveTo>
                  <a:lnTo>
                    <a:pt x="4" y="154"/>
                  </a:lnTo>
                  <a:lnTo>
                    <a:pt x="10" y="143"/>
                  </a:lnTo>
                  <a:lnTo>
                    <a:pt x="18" y="128"/>
                  </a:lnTo>
                  <a:lnTo>
                    <a:pt x="28" y="126"/>
                  </a:lnTo>
                  <a:lnTo>
                    <a:pt x="47" y="123"/>
                  </a:lnTo>
                  <a:lnTo>
                    <a:pt x="56" y="119"/>
                  </a:lnTo>
                  <a:lnTo>
                    <a:pt x="64" y="114"/>
                  </a:lnTo>
                  <a:lnTo>
                    <a:pt x="67" y="101"/>
                  </a:lnTo>
                  <a:lnTo>
                    <a:pt x="58" y="84"/>
                  </a:lnTo>
                  <a:lnTo>
                    <a:pt x="51" y="82"/>
                  </a:lnTo>
                  <a:lnTo>
                    <a:pt x="46" y="63"/>
                  </a:lnTo>
                  <a:lnTo>
                    <a:pt x="50" y="58"/>
                  </a:lnTo>
                  <a:lnTo>
                    <a:pt x="48" y="39"/>
                  </a:lnTo>
                  <a:lnTo>
                    <a:pt x="49" y="21"/>
                  </a:lnTo>
                  <a:lnTo>
                    <a:pt x="56" y="15"/>
                  </a:lnTo>
                  <a:lnTo>
                    <a:pt x="69" y="2"/>
                  </a:lnTo>
                  <a:lnTo>
                    <a:pt x="80" y="0"/>
                  </a:lnTo>
                  <a:lnTo>
                    <a:pt x="95" y="0"/>
                  </a:lnTo>
                  <a:lnTo>
                    <a:pt x="105" y="5"/>
                  </a:lnTo>
                  <a:lnTo>
                    <a:pt x="115" y="15"/>
                  </a:lnTo>
                  <a:lnTo>
                    <a:pt x="122" y="29"/>
                  </a:lnTo>
                  <a:lnTo>
                    <a:pt x="123" y="42"/>
                  </a:lnTo>
                  <a:lnTo>
                    <a:pt x="123" y="53"/>
                  </a:lnTo>
                  <a:lnTo>
                    <a:pt x="129" y="55"/>
                  </a:lnTo>
                  <a:lnTo>
                    <a:pt x="127" y="73"/>
                  </a:lnTo>
                  <a:lnTo>
                    <a:pt x="119" y="76"/>
                  </a:lnTo>
                  <a:lnTo>
                    <a:pt x="117" y="86"/>
                  </a:lnTo>
                  <a:lnTo>
                    <a:pt x="114" y="99"/>
                  </a:lnTo>
                  <a:lnTo>
                    <a:pt x="116" y="109"/>
                  </a:lnTo>
                  <a:lnTo>
                    <a:pt x="126" y="114"/>
                  </a:lnTo>
                  <a:lnTo>
                    <a:pt x="139" y="118"/>
                  </a:lnTo>
                  <a:lnTo>
                    <a:pt x="159" y="121"/>
                  </a:lnTo>
                  <a:lnTo>
                    <a:pt x="173" y="122"/>
                  </a:lnTo>
                  <a:lnTo>
                    <a:pt x="180" y="132"/>
                  </a:lnTo>
                  <a:lnTo>
                    <a:pt x="185" y="141"/>
                  </a:lnTo>
                  <a:lnTo>
                    <a:pt x="194" y="197"/>
                  </a:lnTo>
                  <a:lnTo>
                    <a:pt x="0" y="198"/>
                  </a:lnTo>
                </a:path>
              </a:pathLst>
            </a:custGeom>
            <a:solidFill>
              <a:srgbClr val="E1E1E1"/>
            </a:solidFill>
            <a:ln w="9525">
              <a:noFill/>
              <a:round/>
              <a:headEnd type="none" w="med" len="med"/>
              <a:tailEnd type="none" w="med" len="med"/>
            </a:ln>
          </p:spPr>
          <p:txBody>
            <a:bodyPr/>
            <a:lstStyle/>
            <a:p>
              <a:endParaRPr lang="en-US"/>
            </a:p>
          </p:txBody>
        </p:sp>
        <p:sp>
          <p:nvSpPr>
            <p:cNvPr id="2149" name="Freeform 95"/>
            <p:cNvSpPr>
              <a:spLocks/>
            </p:cNvSpPr>
            <p:nvPr/>
          </p:nvSpPr>
          <p:spPr bwMode="auto">
            <a:xfrm>
              <a:off x="602" y="2864"/>
              <a:ext cx="178" cy="198"/>
            </a:xfrm>
            <a:custGeom>
              <a:avLst/>
              <a:gdLst>
                <a:gd name="T0" fmla="*/ 0 w 178"/>
                <a:gd name="T1" fmla="*/ 197 h 198"/>
                <a:gd name="T2" fmla="*/ 5 w 178"/>
                <a:gd name="T3" fmla="*/ 155 h 198"/>
                <a:gd name="T4" fmla="*/ 11 w 178"/>
                <a:gd name="T5" fmla="*/ 135 h 198"/>
                <a:gd name="T6" fmla="*/ 30 w 178"/>
                <a:gd name="T7" fmla="*/ 124 h 198"/>
                <a:gd name="T8" fmla="*/ 49 w 178"/>
                <a:gd name="T9" fmla="*/ 121 h 198"/>
                <a:gd name="T10" fmla="*/ 65 w 178"/>
                <a:gd name="T11" fmla="*/ 116 h 198"/>
                <a:gd name="T12" fmla="*/ 71 w 178"/>
                <a:gd name="T13" fmla="*/ 106 h 198"/>
                <a:gd name="T14" fmla="*/ 72 w 178"/>
                <a:gd name="T15" fmla="*/ 92 h 198"/>
                <a:gd name="T16" fmla="*/ 66 w 178"/>
                <a:gd name="T17" fmla="*/ 87 h 198"/>
                <a:gd name="T18" fmla="*/ 60 w 178"/>
                <a:gd name="T19" fmla="*/ 80 h 198"/>
                <a:gd name="T20" fmla="*/ 58 w 178"/>
                <a:gd name="T21" fmla="*/ 76 h 198"/>
                <a:gd name="T22" fmla="*/ 56 w 178"/>
                <a:gd name="T23" fmla="*/ 60 h 198"/>
                <a:gd name="T24" fmla="*/ 57 w 178"/>
                <a:gd name="T25" fmla="*/ 60 h 198"/>
                <a:gd name="T26" fmla="*/ 52 w 178"/>
                <a:gd name="T27" fmla="*/ 48 h 198"/>
                <a:gd name="T28" fmla="*/ 57 w 178"/>
                <a:gd name="T29" fmla="*/ 28 h 198"/>
                <a:gd name="T30" fmla="*/ 67 w 178"/>
                <a:gd name="T31" fmla="*/ 18 h 198"/>
                <a:gd name="T32" fmla="*/ 78 w 178"/>
                <a:gd name="T33" fmla="*/ 5 h 198"/>
                <a:gd name="T34" fmla="*/ 102 w 178"/>
                <a:gd name="T35" fmla="*/ 0 h 198"/>
                <a:gd name="T36" fmla="*/ 120 w 178"/>
                <a:gd name="T37" fmla="*/ 6 h 198"/>
                <a:gd name="T38" fmla="*/ 129 w 178"/>
                <a:gd name="T39" fmla="*/ 15 h 198"/>
                <a:gd name="T40" fmla="*/ 135 w 178"/>
                <a:gd name="T41" fmla="*/ 21 h 198"/>
                <a:gd name="T42" fmla="*/ 137 w 178"/>
                <a:gd name="T43" fmla="*/ 29 h 198"/>
                <a:gd name="T44" fmla="*/ 142 w 178"/>
                <a:gd name="T45" fmla="*/ 36 h 198"/>
                <a:gd name="T46" fmla="*/ 144 w 178"/>
                <a:gd name="T47" fmla="*/ 45 h 198"/>
                <a:gd name="T48" fmla="*/ 138 w 178"/>
                <a:gd name="T49" fmla="*/ 59 h 198"/>
                <a:gd name="T50" fmla="*/ 139 w 178"/>
                <a:gd name="T51" fmla="*/ 69 h 198"/>
                <a:gd name="T52" fmla="*/ 134 w 178"/>
                <a:gd name="T53" fmla="*/ 79 h 198"/>
                <a:gd name="T54" fmla="*/ 129 w 178"/>
                <a:gd name="T55" fmla="*/ 82 h 198"/>
                <a:gd name="T56" fmla="*/ 129 w 178"/>
                <a:gd name="T57" fmla="*/ 87 h 198"/>
                <a:gd name="T58" fmla="*/ 119 w 178"/>
                <a:gd name="T59" fmla="*/ 96 h 198"/>
                <a:gd name="T60" fmla="*/ 121 w 178"/>
                <a:gd name="T61" fmla="*/ 114 h 198"/>
                <a:gd name="T62" fmla="*/ 132 w 178"/>
                <a:gd name="T63" fmla="*/ 126 h 198"/>
                <a:gd name="T64" fmla="*/ 150 w 178"/>
                <a:gd name="T65" fmla="*/ 131 h 198"/>
                <a:gd name="T66" fmla="*/ 169 w 178"/>
                <a:gd name="T67" fmla="*/ 138 h 198"/>
                <a:gd name="T68" fmla="*/ 175 w 178"/>
                <a:gd name="T69" fmla="*/ 148 h 198"/>
                <a:gd name="T70" fmla="*/ 177 w 178"/>
                <a:gd name="T71" fmla="*/ 168 h 198"/>
                <a:gd name="T72" fmla="*/ 177 w 178"/>
                <a:gd name="T73" fmla="*/ 183 h 198"/>
                <a:gd name="T74" fmla="*/ 177 w 178"/>
                <a:gd name="T75" fmla="*/ 197 h 198"/>
                <a:gd name="T76" fmla="*/ 0 w 178"/>
                <a:gd name="T77" fmla="*/ 197 h 198"/>
                <a:gd name="T78" fmla="*/ 0 w 178"/>
                <a:gd name="T79" fmla="*/ 197 h 19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78"/>
                <a:gd name="T121" fmla="*/ 0 h 198"/>
                <a:gd name="T122" fmla="*/ 178 w 178"/>
                <a:gd name="T123" fmla="*/ 198 h 19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78" h="198">
                  <a:moveTo>
                    <a:pt x="0" y="197"/>
                  </a:moveTo>
                  <a:lnTo>
                    <a:pt x="5" y="155"/>
                  </a:lnTo>
                  <a:lnTo>
                    <a:pt x="11" y="135"/>
                  </a:lnTo>
                  <a:lnTo>
                    <a:pt x="30" y="124"/>
                  </a:lnTo>
                  <a:lnTo>
                    <a:pt x="49" y="121"/>
                  </a:lnTo>
                  <a:lnTo>
                    <a:pt x="65" y="116"/>
                  </a:lnTo>
                  <a:lnTo>
                    <a:pt x="71" y="106"/>
                  </a:lnTo>
                  <a:lnTo>
                    <a:pt x="72" y="92"/>
                  </a:lnTo>
                  <a:lnTo>
                    <a:pt x="66" y="87"/>
                  </a:lnTo>
                  <a:lnTo>
                    <a:pt x="60" y="80"/>
                  </a:lnTo>
                  <a:lnTo>
                    <a:pt x="58" y="76"/>
                  </a:lnTo>
                  <a:lnTo>
                    <a:pt x="56" y="60"/>
                  </a:lnTo>
                  <a:lnTo>
                    <a:pt x="57" y="60"/>
                  </a:lnTo>
                  <a:lnTo>
                    <a:pt x="52" y="48"/>
                  </a:lnTo>
                  <a:lnTo>
                    <a:pt x="57" y="28"/>
                  </a:lnTo>
                  <a:lnTo>
                    <a:pt x="67" y="18"/>
                  </a:lnTo>
                  <a:lnTo>
                    <a:pt x="78" y="5"/>
                  </a:lnTo>
                  <a:lnTo>
                    <a:pt x="102" y="0"/>
                  </a:lnTo>
                  <a:lnTo>
                    <a:pt x="120" y="6"/>
                  </a:lnTo>
                  <a:lnTo>
                    <a:pt x="129" y="15"/>
                  </a:lnTo>
                  <a:lnTo>
                    <a:pt x="135" y="21"/>
                  </a:lnTo>
                  <a:lnTo>
                    <a:pt x="137" y="29"/>
                  </a:lnTo>
                  <a:lnTo>
                    <a:pt x="142" y="36"/>
                  </a:lnTo>
                  <a:lnTo>
                    <a:pt x="144" y="45"/>
                  </a:lnTo>
                  <a:lnTo>
                    <a:pt x="138" y="59"/>
                  </a:lnTo>
                  <a:lnTo>
                    <a:pt x="139" y="69"/>
                  </a:lnTo>
                  <a:lnTo>
                    <a:pt x="134" y="79"/>
                  </a:lnTo>
                  <a:lnTo>
                    <a:pt x="129" y="82"/>
                  </a:lnTo>
                  <a:lnTo>
                    <a:pt x="129" y="87"/>
                  </a:lnTo>
                  <a:lnTo>
                    <a:pt x="119" y="96"/>
                  </a:lnTo>
                  <a:lnTo>
                    <a:pt x="121" y="114"/>
                  </a:lnTo>
                  <a:lnTo>
                    <a:pt x="132" y="126"/>
                  </a:lnTo>
                  <a:lnTo>
                    <a:pt x="150" y="131"/>
                  </a:lnTo>
                  <a:lnTo>
                    <a:pt x="169" y="138"/>
                  </a:lnTo>
                  <a:lnTo>
                    <a:pt x="175" y="148"/>
                  </a:lnTo>
                  <a:lnTo>
                    <a:pt x="177" y="168"/>
                  </a:lnTo>
                  <a:lnTo>
                    <a:pt x="177" y="183"/>
                  </a:lnTo>
                  <a:lnTo>
                    <a:pt x="177" y="197"/>
                  </a:lnTo>
                  <a:lnTo>
                    <a:pt x="0" y="197"/>
                  </a:lnTo>
                </a:path>
              </a:pathLst>
            </a:custGeom>
            <a:solidFill>
              <a:srgbClr val="E1E1E1"/>
            </a:solidFill>
            <a:ln w="9525">
              <a:noFill/>
              <a:round/>
              <a:headEnd type="none" w="med" len="med"/>
              <a:tailEnd type="none" w="med" len="med"/>
            </a:ln>
          </p:spPr>
          <p:txBody>
            <a:bodyPr/>
            <a:lstStyle/>
            <a:p>
              <a:endParaRPr lang="en-US"/>
            </a:p>
          </p:txBody>
        </p:sp>
      </p:grpSp>
      <p:sp>
        <p:nvSpPr>
          <p:cNvPr id="2055" name="Text Box 96"/>
          <p:cNvSpPr txBox="1">
            <a:spLocks noChangeArrowheads="1"/>
          </p:cNvSpPr>
          <p:nvPr/>
        </p:nvSpPr>
        <p:spPr bwMode="auto">
          <a:xfrm>
            <a:off x="2209800" y="5410200"/>
            <a:ext cx="1371600" cy="274638"/>
          </a:xfrm>
          <a:prstGeom prst="rect">
            <a:avLst/>
          </a:prstGeom>
          <a:noFill/>
          <a:ln w="9525">
            <a:noFill/>
            <a:miter lim="800000"/>
            <a:headEnd/>
            <a:tailEnd/>
          </a:ln>
        </p:spPr>
        <p:txBody>
          <a:bodyPr lIns="0" tIns="0" rIns="0" bIns="0"/>
          <a:lstStyle/>
          <a:p>
            <a:pPr marL="457200" indent="-457200" algn="l" defTabSz="519113" eaLnBrk="0" hangingPunct="0">
              <a:buClr>
                <a:srgbClr val="000000"/>
              </a:buClr>
              <a:buSzPct val="90000"/>
              <a:buFont typeface="Monotype Sorts" pitchFamily="2" charset="2"/>
              <a:buNone/>
            </a:pPr>
            <a:r>
              <a:rPr lang="en-GB" sz="1400">
                <a:solidFill>
                  <a:srgbClr val="000000"/>
                </a:solidFill>
              </a:rPr>
              <a:t>1.Communication</a:t>
            </a:r>
          </a:p>
          <a:p>
            <a:pPr marL="457200" indent="-457200" algn="l" defTabSz="519113" eaLnBrk="0" hangingPunct="0">
              <a:buClr>
                <a:srgbClr val="000000"/>
              </a:buClr>
              <a:buSzPct val="90000"/>
              <a:buFont typeface="Monotype Sorts" pitchFamily="2" charset="2"/>
              <a:buNone/>
            </a:pPr>
            <a:r>
              <a:rPr lang="en-GB" sz="1400">
                <a:solidFill>
                  <a:srgbClr val="000000"/>
                </a:solidFill>
              </a:rPr>
              <a:t>   Stage 1</a:t>
            </a:r>
            <a:endParaRPr lang="en-GB" sz="1400"/>
          </a:p>
        </p:txBody>
      </p:sp>
      <p:sp>
        <p:nvSpPr>
          <p:cNvPr id="2056" name="Text Box 97"/>
          <p:cNvSpPr txBox="1">
            <a:spLocks noChangeArrowheads="1"/>
          </p:cNvSpPr>
          <p:nvPr/>
        </p:nvSpPr>
        <p:spPr bwMode="auto">
          <a:xfrm>
            <a:off x="3657600" y="5410200"/>
            <a:ext cx="1219200" cy="274638"/>
          </a:xfrm>
          <a:prstGeom prst="rect">
            <a:avLst/>
          </a:prstGeom>
          <a:noFill/>
          <a:ln w="9525">
            <a:noFill/>
            <a:miter lim="800000"/>
            <a:headEnd/>
            <a:tailEnd/>
          </a:ln>
        </p:spPr>
        <p:txBody>
          <a:bodyPr lIns="0" tIns="0" rIns="0" bIns="0"/>
          <a:lstStyle/>
          <a:p>
            <a:pPr algn="l" defTabSz="519113" eaLnBrk="0" hangingPunct="0">
              <a:buClr>
                <a:srgbClr val="000000"/>
              </a:buClr>
              <a:buSzPct val="90000"/>
              <a:buFont typeface="Monotype Sorts" pitchFamily="2" charset="2"/>
              <a:buNone/>
            </a:pPr>
            <a:r>
              <a:rPr lang="en-GB" sz="1400">
                <a:solidFill>
                  <a:srgbClr val="000000"/>
                </a:solidFill>
              </a:rPr>
              <a:t>2. Collaboration</a:t>
            </a:r>
          </a:p>
          <a:p>
            <a:pPr algn="l" defTabSz="519113" eaLnBrk="0" hangingPunct="0">
              <a:buClr>
                <a:srgbClr val="000000"/>
              </a:buClr>
              <a:buSzPct val="90000"/>
              <a:buFont typeface="Monotype Sorts" pitchFamily="2" charset="2"/>
              <a:buNone/>
            </a:pPr>
            <a:r>
              <a:rPr lang="en-GB" sz="1400">
                <a:solidFill>
                  <a:srgbClr val="000000"/>
                </a:solidFill>
              </a:rPr>
              <a:t>    Stage 2</a:t>
            </a:r>
            <a:endParaRPr lang="en-GB" sz="1400"/>
          </a:p>
        </p:txBody>
      </p:sp>
      <p:sp>
        <p:nvSpPr>
          <p:cNvPr id="2057" name="Text Box 98"/>
          <p:cNvSpPr txBox="1">
            <a:spLocks noChangeArrowheads="1"/>
          </p:cNvSpPr>
          <p:nvPr/>
        </p:nvSpPr>
        <p:spPr bwMode="auto">
          <a:xfrm>
            <a:off x="5181600" y="5410200"/>
            <a:ext cx="1295400" cy="274638"/>
          </a:xfrm>
          <a:prstGeom prst="rect">
            <a:avLst/>
          </a:prstGeom>
          <a:noFill/>
          <a:ln w="9525">
            <a:noFill/>
            <a:miter lim="800000"/>
            <a:headEnd/>
            <a:tailEnd/>
          </a:ln>
        </p:spPr>
        <p:txBody>
          <a:bodyPr lIns="0" tIns="0" rIns="0" bIns="0"/>
          <a:lstStyle/>
          <a:p>
            <a:pPr algn="l" defTabSz="519113" eaLnBrk="0" hangingPunct="0">
              <a:buClr>
                <a:srgbClr val="000000"/>
              </a:buClr>
              <a:buSzPct val="90000"/>
              <a:buFont typeface="Monotype Sorts" pitchFamily="2" charset="2"/>
              <a:buNone/>
            </a:pPr>
            <a:r>
              <a:rPr lang="en-GB" sz="1400">
                <a:solidFill>
                  <a:srgbClr val="000000"/>
                </a:solidFill>
              </a:rPr>
              <a:t>3. KM Process</a:t>
            </a:r>
          </a:p>
          <a:p>
            <a:pPr algn="l" defTabSz="519113" eaLnBrk="0" hangingPunct="0">
              <a:buClr>
                <a:srgbClr val="000000"/>
              </a:buClr>
              <a:buSzPct val="90000"/>
              <a:buFont typeface="Monotype Sorts" pitchFamily="2" charset="2"/>
              <a:buNone/>
            </a:pPr>
            <a:r>
              <a:rPr lang="en-GB" sz="1400">
                <a:solidFill>
                  <a:srgbClr val="000000"/>
                </a:solidFill>
              </a:rPr>
              <a:t>    Stage 3</a:t>
            </a:r>
            <a:endParaRPr lang="en-GB" sz="1400"/>
          </a:p>
        </p:txBody>
      </p:sp>
      <p:sp>
        <p:nvSpPr>
          <p:cNvPr id="2058" name="Text Box 99"/>
          <p:cNvSpPr txBox="1">
            <a:spLocks noChangeArrowheads="1"/>
          </p:cNvSpPr>
          <p:nvPr/>
        </p:nvSpPr>
        <p:spPr bwMode="auto">
          <a:xfrm>
            <a:off x="6629400" y="5410200"/>
            <a:ext cx="1828800" cy="304800"/>
          </a:xfrm>
          <a:prstGeom prst="rect">
            <a:avLst/>
          </a:prstGeom>
          <a:noFill/>
          <a:ln w="9525">
            <a:noFill/>
            <a:miter lim="800000"/>
            <a:headEnd/>
            <a:tailEnd/>
          </a:ln>
        </p:spPr>
        <p:txBody>
          <a:bodyPr lIns="0" tIns="0" rIns="0" bIns="0"/>
          <a:lstStyle/>
          <a:p>
            <a:pPr algn="l" defTabSz="519113" eaLnBrk="0" hangingPunct="0">
              <a:buClr>
                <a:srgbClr val="000000"/>
              </a:buClr>
              <a:buSzPct val="90000"/>
              <a:buFont typeface="Monotype Sorts" pitchFamily="2" charset="2"/>
              <a:buNone/>
            </a:pPr>
            <a:r>
              <a:rPr lang="en-GB" sz="1400">
                <a:solidFill>
                  <a:srgbClr val="000000"/>
                </a:solidFill>
              </a:rPr>
              <a:t>4.Create &amp; </a:t>
            </a:r>
          </a:p>
          <a:p>
            <a:pPr algn="l" defTabSz="519113" eaLnBrk="0" hangingPunct="0">
              <a:buClr>
                <a:srgbClr val="000000"/>
              </a:buClr>
              <a:buSzPct val="90000"/>
              <a:buFont typeface="Monotype Sorts" pitchFamily="2" charset="2"/>
              <a:buNone/>
            </a:pPr>
            <a:r>
              <a:rPr lang="en-GB" sz="1400">
                <a:solidFill>
                  <a:srgbClr val="000000"/>
                </a:solidFill>
              </a:rPr>
              <a:t>    Innovate</a:t>
            </a:r>
            <a:endParaRPr lang="en-GB" sz="1400"/>
          </a:p>
        </p:txBody>
      </p:sp>
    </p:spTree>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Footer Placeholder 4"/>
          <p:cNvSpPr>
            <a:spLocks noGrp="1"/>
          </p:cNvSpPr>
          <p:nvPr>
            <p:ph type="ftr" sz="quarter" idx="4294967295"/>
          </p:nvPr>
        </p:nvSpPr>
        <p:spPr>
          <a:xfrm>
            <a:off x="3124200" y="6019800"/>
            <a:ext cx="2895600" cy="685800"/>
          </a:xfrm>
          <a:prstGeom prst="rect">
            <a:avLst/>
          </a:prstGeom>
          <a:noFill/>
        </p:spPr>
        <p:txBody>
          <a:bodyPr/>
          <a:lstStyle/>
          <a:p>
            <a:endParaRPr lang="en-GB" dirty="0"/>
          </a:p>
          <a:p>
            <a:endParaRPr lang="en-GB" dirty="0"/>
          </a:p>
          <a:p>
            <a:endParaRPr lang="en-GB" dirty="0"/>
          </a:p>
        </p:txBody>
      </p:sp>
      <p:sp>
        <p:nvSpPr>
          <p:cNvPr id="17411" name="Slide Number Placeholder 5"/>
          <p:cNvSpPr>
            <a:spLocks noGrp="1"/>
          </p:cNvSpPr>
          <p:nvPr>
            <p:ph type="sldNum" sz="quarter" idx="4294967295"/>
          </p:nvPr>
        </p:nvSpPr>
        <p:spPr>
          <a:xfrm>
            <a:off x="6553200" y="6477000"/>
            <a:ext cx="1905000" cy="228600"/>
          </a:xfrm>
          <a:prstGeom prst="rect">
            <a:avLst/>
          </a:prstGeom>
          <a:noFill/>
        </p:spPr>
        <p:txBody>
          <a:bodyPr/>
          <a:lstStyle/>
          <a:p>
            <a:endParaRPr lang="en-GB" dirty="0"/>
          </a:p>
        </p:txBody>
      </p:sp>
      <p:sp>
        <p:nvSpPr>
          <p:cNvPr id="17412" name="Rectangle 2"/>
          <p:cNvSpPr>
            <a:spLocks noGrp="1" noChangeArrowheads="1"/>
          </p:cNvSpPr>
          <p:nvPr>
            <p:ph type="title"/>
          </p:nvPr>
        </p:nvSpPr>
        <p:spPr>
          <a:xfrm>
            <a:off x="457200" y="2362200"/>
            <a:ext cx="8229600" cy="1143000"/>
          </a:xfrm>
        </p:spPr>
        <p:txBody>
          <a:bodyPr>
            <a:normAutofit fontScale="90000"/>
          </a:bodyPr>
          <a:lstStyle/>
          <a:p>
            <a:pPr eaLnBrk="1" hangingPunct="1"/>
            <a:r>
              <a:rPr lang="en-GB" dirty="0" smtClean="0"/>
              <a:t>The need for Knowledge Leaders</a:t>
            </a:r>
            <a:br>
              <a:rPr lang="en-GB" dirty="0" smtClean="0"/>
            </a:br>
            <a:r>
              <a:rPr lang="en-GB" dirty="0" smtClean="0"/>
              <a:t> &amp; </a:t>
            </a:r>
            <a:br>
              <a:rPr lang="en-GB" dirty="0" smtClean="0"/>
            </a:br>
            <a:r>
              <a:rPr lang="en-GB" dirty="0" smtClean="0"/>
              <a:t>Knowledge Managers</a:t>
            </a:r>
          </a:p>
        </p:txBody>
      </p:sp>
    </p:spTree>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Slide Number Placeholder 5"/>
          <p:cNvSpPr>
            <a:spLocks noGrp="1"/>
          </p:cNvSpPr>
          <p:nvPr>
            <p:ph type="sldNum" sz="quarter" idx="4294967295"/>
          </p:nvPr>
        </p:nvSpPr>
        <p:spPr>
          <a:xfrm>
            <a:off x="6553200" y="6477000"/>
            <a:ext cx="1905000" cy="228600"/>
          </a:xfrm>
          <a:prstGeom prst="rect">
            <a:avLst/>
          </a:prstGeom>
          <a:noFill/>
        </p:spPr>
        <p:txBody>
          <a:bodyPr/>
          <a:lstStyle/>
          <a:p>
            <a:endParaRPr lang="en-GB" dirty="0" smtClean="0"/>
          </a:p>
        </p:txBody>
      </p:sp>
      <p:sp>
        <p:nvSpPr>
          <p:cNvPr id="32771" name="Rectangle 2"/>
          <p:cNvSpPr>
            <a:spLocks noGrp="1" noChangeArrowheads="1"/>
          </p:cNvSpPr>
          <p:nvPr>
            <p:ph type="title"/>
          </p:nvPr>
        </p:nvSpPr>
        <p:spPr/>
        <p:txBody>
          <a:bodyPr/>
          <a:lstStyle/>
          <a:p>
            <a:pPr eaLnBrk="1" hangingPunct="1"/>
            <a:r>
              <a:rPr lang="en-GB" smtClean="0"/>
              <a:t>The Global Individual</a:t>
            </a:r>
          </a:p>
        </p:txBody>
      </p:sp>
      <p:sp>
        <p:nvSpPr>
          <p:cNvPr id="32772" name="Rectangle 3"/>
          <p:cNvSpPr>
            <a:spLocks noGrp="1" noChangeArrowheads="1"/>
          </p:cNvSpPr>
          <p:nvPr>
            <p:ph type="body" idx="1"/>
          </p:nvPr>
        </p:nvSpPr>
        <p:spPr>
          <a:xfrm>
            <a:off x="1281113" y="1524000"/>
            <a:ext cx="7862887" cy="3887788"/>
          </a:xfrm>
        </p:spPr>
        <p:txBody>
          <a:bodyPr/>
          <a:lstStyle/>
          <a:p>
            <a:pPr eaLnBrk="1" hangingPunct="1">
              <a:lnSpc>
                <a:spcPct val="80000"/>
              </a:lnSpc>
              <a:buFontTx/>
              <a:buNone/>
            </a:pPr>
            <a:r>
              <a:rPr lang="en-GB" sz="1800" dirty="0" smtClean="0"/>
              <a:t> </a:t>
            </a:r>
          </a:p>
          <a:p>
            <a:pPr>
              <a:buFontTx/>
              <a:buNone/>
            </a:pPr>
            <a:endParaRPr lang="en-US" sz="1800" dirty="0" smtClean="0"/>
          </a:p>
          <a:p>
            <a:r>
              <a:rPr lang="en-US" sz="2400" dirty="0" smtClean="0"/>
              <a:t>Globally empowered</a:t>
            </a:r>
          </a:p>
          <a:p>
            <a:r>
              <a:rPr lang="en-GB" sz="2400" dirty="0" smtClean="0"/>
              <a:t>Knowledge driven</a:t>
            </a:r>
          </a:p>
          <a:p>
            <a:r>
              <a:rPr lang="en-GB" sz="2400" dirty="0" smtClean="0"/>
              <a:t>KM is my work</a:t>
            </a:r>
          </a:p>
          <a:p>
            <a:r>
              <a:rPr lang="en-GB" sz="2400" dirty="0" smtClean="0"/>
              <a:t>Knowledge entrepreneurs &amp; knowledge capitalists</a:t>
            </a:r>
          </a:p>
          <a:p>
            <a:r>
              <a:rPr lang="en-GB" sz="2400" dirty="0" smtClean="0"/>
              <a:t>Continuously and relentlessly innovative</a:t>
            </a:r>
            <a:endParaRPr lang="en-US" sz="2400" dirty="0" smtClean="0"/>
          </a:p>
          <a:p>
            <a:pPr eaLnBrk="1" hangingPunct="1">
              <a:lnSpc>
                <a:spcPct val="80000"/>
              </a:lnSpc>
              <a:buFontTx/>
              <a:buNone/>
            </a:pPr>
            <a:endParaRPr lang="en-GB" sz="1800" b="1" dirty="0" smtClean="0"/>
          </a:p>
          <a:p>
            <a:pPr eaLnBrk="1" hangingPunct="1">
              <a:lnSpc>
                <a:spcPct val="80000"/>
              </a:lnSpc>
            </a:pPr>
            <a:endParaRPr lang="en-GB" sz="1800" dirty="0" smtClean="0"/>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Footer Placeholder 4"/>
          <p:cNvSpPr>
            <a:spLocks noGrp="1"/>
          </p:cNvSpPr>
          <p:nvPr>
            <p:ph type="ftr" sz="quarter" idx="4294967295"/>
          </p:nvPr>
        </p:nvSpPr>
        <p:spPr>
          <a:xfrm>
            <a:off x="3124200" y="6019800"/>
            <a:ext cx="2895600" cy="685800"/>
          </a:xfrm>
          <a:prstGeom prst="rect">
            <a:avLst/>
          </a:prstGeom>
          <a:noFill/>
        </p:spPr>
        <p:txBody>
          <a:bodyPr/>
          <a:lstStyle/>
          <a:p>
            <a:endParaRPr lang="en-GB" dirty="0"/>
          </a:p>
          <a:p>
            <a:endParaRPr lang="en-GB" dirty="0"/>
          </a:p>
          <a:p>
            <a:endParaRPr lang="en-GB" dirty="0"/>
          </a:p>
        </p:txBody>
      </p:sp>
      <p:sp>
        <p:nvSpPr>
          <p:cNvPr id="5123" name="Slide Number Placeholder 5"/>
          <p:cNvSpPr>
            <a:spLocks noGrp="1"/>
          </p:cNvSpPr>
          <p:nvPr>
            <p:ph type="sldNum" sz="quarter" idx="4294967295"/>
          </p:nvPr>
        </p:nvSpPr>
        <p:spPr>
          <a:xfrm>
            <a:off x="6553200" y="6477000"/>
            <a:ext cx="1905000" cy="228600"/>
          </a:xfrm>
          <a:prstGeom prst="rect">
            <a:avLst/>
          </a:prstGeom>
          <a:noFill/>
        </p:spPr>
        <p:txBody>
          <a:bodyPr/>
          <a:lstStyle/>
          <a:p>
            <a:fld id="{90AC07BB-C37D-4D27-9F44-321A40E49326}" type="slidenum">
              <a:rPr lang="en-GB"/>
              <a:pPr/>
              <a:t>5</a:t>
            </a:fld>
            <a:endParaRPr lang="en-GB"/>
          </a:p>
        </p:txBody>
      </p:sp>
      <p:sp>
        <p:nvSpPr>
          <p:cNvPr id="5124" name="Rectangle 2"/>
          <p:cNvSpPr>
            <a:spLocks noGrp="1" noChangeArrowheads="1"/>
          </p:cNvSpPr>
          <p:nvPr>
            <p:ph type="title"/>
          </p:nvPr>
        </p:nvSpPr>
        <p:spPr>
          <a:xfrm>
            <a:off x="457200" y="381000"/>
            <a:ext cx="8229600" cy="1143000"/>
          </a:xfrm>
        </p:spPr>
        <p:txBody>
          <a:bodyPr>
            <a:normAutofit fontScale="90000"/>
          </a:bodyPr>
          <a:lstStyle/>
          <a:p>
            <a:pPr eaLnBrk="1" hangingPunct="1"/>
            <a:r>
              <a:rPr lang="en-GB" dirty="0" smtClean="0"/>
              <a:t>My Knowledge </a:t>
            </a:r>
            <a:r>
              <a:rPr lang="en-GB" dirty="0" smtClean="0"/>
              <a:t>Management and Innovation </a:t>
            </a:r>
            <a:r>
              <a:rPr lang="en-GB" dirty="0" smtClean="0"/>
              <a:t>Journey</a:t>
            </a:r>
          </a:p>
        </p:txBody>
      </p:sp>
      <p:sp>
        <p:nvSpPr>
          <p:cNvPr id="5125" name="Rectangle 3"/>
          <p:cNvSpPr>
            <a:spLocks noGrp="1" noChangeArrowheads="1"/>
          </p:cNvSpPr>
          <p:nvPr>
            <p:ph type="body" idx="1"/>
          </p:nvPr>
        </p:nvSpPr>
        <p:spPr>
          <a:xfrm>
            <a:off x="1371600" y="1600200"/>
            <a:ext cx="6248400" cy="3352800"/>
          </a:xfrm>
        </p:spPr>
        <p:txBody>
          <a:bodyPr>
            <a:normAutofit fontScale="85000" lnSpcReduction="20000"/>
          </a:bodyPr>
          <a:lstStyle/>
          <a:p>
            <a:pPr eaLnBrk="1" hangingPunct="1">
              <a:buFontTx/>
              <a:buNone/>
            </a:pPr>
            <a:endParaRPr lang="en-GB" sz="2000" dirty="0" smtClean="0"/>
          </a:p>
          <a:p>
            <a:pPr eaLnBrk="1" hangingPunct="1"/>
            <a:r>
              <a:rPr lang="en-GB" sz="2000" dirty="0" smtClean="0"/>
              <a:t>Founded Knowledge Associates, Cambridge UK, 1993</a:t>
            </a:r>
          </a:p>
          <a:p>
            <a:pPr eaLnBrk="1" hangingPunct="1"/>
            <a:r>
              <a:rPr lang="en-GB" sz="2000" dirty="0" smtClean="0"/>
              <a:t>KM for Management Consultants 1993 - 1996</a:t>
            </a:r>
          </a:p>
          <a:p>
            <a:pPr eaLnBrk="1" hangingPunct="1"/>
            <a:r>
              <a:rPr lang="en-GB" sz="2000" dirty="0" smtClean="0"/>
              <a:t>KM for MNC’s &amp; Corporates 1996 – </a:t>
            </a:r>
            <a:r>
              <a:rPr lang="en-GB" sz="2000" dirty="0" smtClean="0"/>
              <a:t>2000 </a:t>
            </a:r>
            <a:endParaRPr lang="en-GB" sz="2000" dirty="0" smtClean="0"/>
          </a:p>
          <a:p>
            <a:pPr eaLnBrk="1" hangingPunct="1"/>
            <a:r>
              <a:rPr lang="en-GB" sz="2000" dirty="0" smtClean="0"/>
              <a:t>KM &amp; Innovation </a:t>
            </a:r>
            <a:r>
              <a:rPr lang="en-GB" sz="2000" dirty="0" smtClean="0"/>
              <a:t>for Government (UK &amp; EU) 1998 – 2003</a:t>
            </a:r>
          </a:p>
          <a:p>
            <a:pPr eaLnBrk="1" hangingPunct="1"/>
            <a:r>
              <a:rPr lang="en-GB" sz="2000" dirty="0" smtClean="0"/>
              <a:t>KM &amp; Innovation </a:t>
            </a:r>
            <a:r>
              <a:rPr lang="en-GB" sz="2000" dirty="0" smtClean="0"/>
              <a:t>for United Nations Agencies 2003 - 2006</a:t>
            </a:r>
          </a:p>
          <a:p>
            <a:pPr eaLnBrk="1" hangingPunct="1"/>
            <a:r>
              <a:rPr lang="en-GB" sz="2000" dirty="0" smtClean="0"/>
              <a:t>KM for Asia 2007 – </a:t>
            </a:r>
            <a:r>
              <a:rPr lang="en-GB" sz="2000" dirty="0" smtClean="0"/>
              <a:t>2013</a:t>
            </a:r>
            <a:endParaRPr lang="en-GB" sz="2000" dirty="0" smtClean="0"/>
          </a:p>
          <a:p>
            <a:pPr eaLnBrk="1" hangingPunct="1"/>
            <a:r>
              <a:rPr lang="en-GB" sz="2000" dirty="0" smtClean="0"/>
              <a:t>KM &amp; Innovation </a:t>
            </a:r>
            <a:r>
              <a:rPr lang="en-GB" sz="2000" dirty="0" smtClean="0"/>
              <a:t>for Middle East 2009 - </a:t>
            </a:r>
            <a:r>
              <a:rPr lang="en-GB" sz="2000" dirty="0" smtClean="0"/>
              <a:t>2013</a:t>
            </a:r>
            <a:endParaRPr lang="en-GB" sz="2000" dirty="0" smtClean="0"/>
          </a:p>
          <a:p>
            <a:pPr eaLnBrk="1" hangingPunct="1"/>
            <a:r>
              <a:rPr lang="en-GB" sz="2000" dirty="0" smtClean="0"/>
              <a:t>KM &amp; Innovation </a:t>
            </a:r>
            <a:r>
              <a:rPr lang="en-GB" sz="2000" dirty="0" smtClean="0"/>
              <a:t>for Africa 2009 </a:t>
            </a:r>
            <a:r>
              <a:rPr lang="en-GB" sz="2000" dirty="0" smtClean="0"/>
              <a:t>– 2013</a:t>
            </a:r>
          </a:p>
          <a:p>
            <a:pPr eaLnBrk="1" hangingPunct="1"/>
            <a:r>
              <a:rPr lang="en-GB" sz="2000" dirty="0" smtClean="0"/>
              <a:t>KM &amp; Innovation for UK 2010 - 2013</a:t>
            </a:r>
            <a:endParaRPr lang="en-GB" sz="2000" dirty="0" smtClean="0"/>
          </a:p>
          <a:p>
            <a:pPr eaLnBrk="1" hangingPunct="1"/>
            <a:r>
              <a:rPr lang="en-GB" sz="2000" dirty="0" smtClean="0"/>
              <a:t>KM &amp; Innovation for Asia 2011 - 2013</a:t>
            </a:r>
            <a:endParaRPr lang="en-GB" sz="2000" dirty="0" smtClean="0"/>
          </a:p>
          <a:p>
            <a:pPr eaLnBrk="1" hangingPunct="1"/>
            <a:r>
              <a:rPr lang="en-GB" sz="2000" dirty="0" smtClean="0"/>
              <a:t>KM &amp; Innovation </a:t>
            </a:r>
            <a:r>
              <a:rPr lang="en-GB" sz="2000" dirty="0" smtClean="0"/>
              <a:t>for Russia 2011 </a:t>
            </a:r>
            <a:r>
              <a:rPr lang="en-GB" sz="2000" dirty="0" smtClean="0"/>
              <a:t>– 2013</a:t>
            </a:r>
          </a:p>
          <a:p>
            <a:pPr eaLnBrk="1" hangingPunct="1"/>
            <a:endParaRPr lang="en-GB" sz="2000" dirty="0" smtClean="0"/>
          </a:p>
          <a:p>
            <a:pPr eaLnBrk="1" hangingPunct="1"/>
            <a:endParaRPr lang="en-GB" sz="2000" dirty="0" smtClean="0"/>
          </a:p>
          <a:p>
            <a:pPr eaLnBrk="1" hangingPunct="1">
              <a:buFontTx/>
              <a:buNone/>
            </a:pPr>
            <a:endParaRPr lang="en-GB" sz="2000" dirty="0" smtClean="0"/>
          </a:p>
          <a:p>
            <a:pPr eaLnBrk="1" hangingPunct="1"/>
            <a:endParaRPr lang="en-GB" sz="2000" dirty="0" smtClean="0"/>
          </a:p>
        </p:txBody>
      </p:sp>
    </p:spTree>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6" name="Footer Placeholder 4"/>
          <p:cNvSpPr>
            <a:spLocks noGrp="1"/>
          </p:cNvSpPr>
          <p:nvPr>
            <p:ph type="ftr" sz="quarter" idx="4294967295"/>
          </p:nvPr>
        </p:nvSpPr>
        <p:spPr>
          <a:xfrm>
            <a:off x="3124200" y="6019800"/>
            <a:ext cx="2895600" cy="685800"/>
          </a:xfrm>
          <a:prstGeom prst="rect">
            <a:avLst/>
          </a:prstGeom>
          <a:noFill/>
        </p:spPr>
        <p:txBody>
          <a:bodyPr/>
          <a:lstStyle/>
          <a:p>
            <a:endParaRPr lang="en-GB" dirty="0"/>
          </a:p>
          <a:p>
            <a:endParaRPr lang="en-GB" dirty="0"/>
          </a:p>
          <a:p>
            <a:endParaRPr lang="en-GB" dirty="0"/>
          </a:p>
        </p:txBody>
      </p:sp>
      <p:sp>
        <p:nvSpPr>
          <p:cNvPr id="72707" name="Slide Number Placeholder 5"/>
          <p:cNvSpPr>
            <a:spLocks noGrp="1"/>
          </p:cNvSpPr>
          <p:nvPr>
            <p:ph type="sldNum" sz="quarter" idx="4294967295"/>
          </p:nvPr>
        </p:nvSpPr>
        <p:spPr>
          <a:xfrm>
            <a:off x="6553200" y="6477000"/>
            <a:ext cx="1905000" cy="228600"/>
          </a:xfrm>
          <a:prstGeom prst="rect">
            <a:avLst/>
          </a:prstGeom>
          <a:noFill/>
        </p:spPr>
        <p:txBody>
          <a:bodyPr/>
          <a:lstStyle/>
          <a:p>
            <a:endParaRPr lang="en-GB" dirty="0"/>
          </a:p>
        </p:txBody>
      </p:sp>
      <p:sp>
        <p:nvSpPr>
          <p:cNvPr id="1953794" name="Rectangle 2"/>
          <p:cNvSpPr>
            <a:spLocks noGrp="1" noChangeArrowheads="1"/>
          </p:cNvSpPr>
          <p:nvPr>
            <p:ph type="title"/>
          </p:nvPr>
        </p:nvSpPr>
        <p:spPr/>
        <p:txBody>
          <a:bodyPr/>
          <a:lstStyle/>
          <a:p>
            <a:pPr eaLnBrk="1" hangingPunct="1"/>
            <a:r>
              <a:rPr lang="en-GB" dirty="0" smtClean="0"/>
              <a:t>Summary</a:t>
            </a:r>
            <a:endParaRPr lang="en-GB" dirty="0" smtClean="0"/>
          </a:p>
        </p:txBody>
      </p:sp>
      <p:sp>
        <p:nvSpPr>
          <p:cNvPr id="1953795" name="Rectangle 3"/>
          <p:cNvSpPr>
            <a:spLocks noGrp="1" noChangeArrowheads="1"/>
          </p:cNvSpPr>
          <p:nvPr>
            <p:ph type="body" idx="1"/>
          </p:nvPr>
        </p:nvSpPr>
        <p:spPr>
          <a:xfrm>
            <a:off x="1258888" y="1773238"/>
            <a:ext cx="7016750" cy="3352800"/>
          </a:xfrm>
        </p:spPr>
        <p:txBody>
          <a:bodyPr>
            <a:normAutofit lnSpcReduction="10000"/>
          </a:bodyPr>
          <a:lstStyle/>
          <a:p>
            <a:pPr eaLnBrk="1" hangingPunct="1">
              <a:lnSpc>
                <a:spcPct val="80000"/>
              </a:lnSpc>
              <a:buFontTx/>
              <a:buNone/>
            </a:pPr>
            <a:endParaRPr lang="en-GB" sz="1600" dirty="0" smtClean="0"/>
          </a:p>
          <a:p>
            <a:pPr eaLnBrk="1" hangingPunct="1">
              <a:lnSpc>
                <a:spcPct val="80000"/>
              </a:lnSpc>
            </a:pPr>
            <a:r>
              <a:rPr lang="en-GB" sz="2000" dirty="0" smtClean="0"/>
              <a:t>The 4 pillars – Entrepreneurial, Education, ICT, Innovation</a:t>
            </a:r>
          </a:p>
          <a:p>
            <a:pPr eaLnBrk="1" hangingPunct="1">
              <a:lnSpc>
                <a:spcPct val="80000"/>
              </a:lnSpc>
            </a:pPr>
            <a:r>
              <a:rPr lang="en-GB" sz="2000" dirty="0" smtClean="0"/>
              <a:t>Knowledge Asset Accounting &amp; Audit</a:t>
            </a:r>
          </a:p>
          <a:p>
            <a:pPr eaLnBrk="1" hangingPunct="1">
              <a:lnSpc>
                <a:spcPct val="80000"/>
              </a:lnSpc>
            </a:pPr>
            <a:r>
              <a:rPr lang="en-GB" sz="2000" dirty="0" smtClean="0"/>
              <a:t>21</a:t>
            </a:r>
            <a:r>
              <a:rPr lang="en-GB" sz="2000" baseline="30000" dirty="0" smtClean="0"/>
              <a:t>st</a:t>
            </a:r>
            <a:r>
              <a:rPr lang="en-GB" sz="2000" dirty="0" smtClean="0"/>
              <a:t> Century currency is Learning, Knowledge, Skills, Creativity, Innovation</a:t>
            </a:r>
          </a:p>
          <a:p>
            <a:pPr eaLnBrk="1" hangingPunct="1">
              <a:lnSpc>
                <a:spcPct val="80000"/>
              </a:lnSpc>
            </a:pPr>
            <a:r>
              <a:rPr lang="en-GB" sz="2000" dirty="0" smtClean="0"/>
              <a:t>Knowledge Driven Organisations</a:t>
            </a:r>
          </a:p>
          <a:p>
            <a:pPr eaLnBrk="1" hangingPunct="1">
              <a:lnSpc>
                <a:spcPct val="80000"/>
              </a:lnSpc>
            </a:pPr>
            <a:r>
              <a:rPr lang="en-GB" sz="2000" dirty="0" smtClean="0"/>
              <a:t>Government needs to learn and innovate</a:t>
            </a:r>
          </a:p>
          <a:p>
            <a:pPr eaLnBrk="1" hangingPunct="1">
              <a:lnSpc>
                <a:spcPct val="80000"/>
              </a:lnSpc>
            </a:pPr>
            <a:r>
              <a:rPr lang="en-GB" sz="2000" dirty="0" smtClean="0"/>
              <a:t>Social KM </a:t>
            </a:r>
          </a:p>
          <a:p>
            <a:pPr eaLnBrk="1" hangingPunct="1">
              <a:lnSpc>
                <a:spcPct val="80000"/>
              </a:lnSpc>
            </a:pPr>
            <a:r>
              <a:rPr lang="en-GB" sz="2000" dirty="0" smtClean="0"/>
              <a:t>KM is for everyone – personal, team, organizational and inter-organizational</a:t>
            </a:r>
          </a:p>
          <a:p>
            <a:pPr eaLnBrk="1" hangingPunct="1">
              <a:lnSpc>
                <a:spcPct val="80000"/>
              </a:lnSpc>
            </a:pPr>
            <a:r>
              <a:rPr lang="en-GB" sz="2000" dirty="0" smtClean="0"/>
              <a:t>Highly empowered ‘Global Individual’</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53794"/>
                                        </p:tgtEl>
                                        <p:attrNameLst>
                                          <p:attrName>style.visibility</p:attrName>
                                        </p:attrNameLst>
                                      </p:cBhvr>
                                      <p:to>
                                        <p:strVal val="visible"/>
                                      </p:to>
                                    </p:set>
                                    <p:animEffect transition="in" filter="fade">
                                      <p:cBhvr>
                                        <p:cTn id="7" dur="2000"/>
                                        <p:tgtEl>
                                          <p:spTgt spid="195379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53795">
                                            <p:txEl>
                                              <p:pRg st="1" end="1"/>
                                            </p:txEl>
                                          </p:spTgt>
                                        </p:tgtEl>
                                        <p:attrNameLst>
                                          <p:attrName>style.visibility</p:attrName>
                                        </p:attrNameLst>
                                      </p:cBhvr>
                                      <p:to>
                                        <p:strVal val="visible"/>
                                      </p:to>
                                    </p:set>
                                    <p:animEffect transition="in" filter="wipe(left)">
                                      <p:cBhvr>
                                        <p:cTn id="12" dur="500"/>
                                        <p:tgtEl>
                                          <p:spTgt spid="19537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53795">
                                            <p:txEl>
                                              <p:pRg st="2" end="2"/>
                                            </p:txEl>
                                          </p:spTgt>
                                        </p:tgtEl>
                                        <p:attrNameLst>
                                          <p:attrName>style.visibility</p:attrName>
                                        </p:attrNameLst>
                                      </p:cBhvr>
                                      <p:to>
                                        <p:strVal val="visible"/>
                                      </p:to>
                                    </p:set>
                                    <p:animEffect transition="in" filter="wipe(left)">
                                      <p:cBhvr>
                                        <p:cTn id="17" dur="500"/>
                                        <p:tgtEl>
                                          <p:spTgt spid="195379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53795">
                                            <p:txEl>
                                              <p:pRg st="3" end="3"/>
                                            </p:txEl>
                                          </p:spTgt>
                                        </p:tgtEl>
                                        <p:attrNameLst>
                                          <p:attrName>style.visibility</p:attrName>
                                        </p:attrNameLst>
                                      </p:cBhvr>
                                      <p:to>
                                        <p:strVal val="visible"/>
                                      </p:to>
                                    </p:set>
                                    <p:animEffect transition="in" filter="wipe(left)">
                                      <p:cBhvr>
                                        <p:cTn id="22" dur="500"/>
                                        <p:tgtEl>
                                          <p:spTgt spid="195379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53795">
                                            <p:txEl>
                                              <p:pRg st="4" end="4"/>
                                            </p:txEl>
                                          </p:spTgt>
                                        </p:tgtEl>
                                        <p:attrNameLst>
                                          <p:attrName>style.visibility</p:attrName>
                                        </p:attrNameLst>
                                      </p:cBhvr>
                                      <p:to>
                                        <p:strVal val="visible"/>
                                      </p:to>
                                    </p:set>
                                    <p:animEffect transition="in" filter="wipe(left)">
                                      <p:cBhvr>
                                        <p:cTn id="27" dur="500"/>
                                        <p:tgtEl>
                                          <p:spTgt spid="195379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953795">
                                            <p:txEl>
                                              <p:pRg st="5" end="5"/>
                                            </p:txEl>
                                          </p:spTgt>
                                        </p:tgtEl>
                                        <p:attrNameLst>
                                          <p:attrName>style.visibility</p:attrName>
                                        </p:attrNameLst>
                                      </p:cBhvr>
                                      <p:to>
                                        <p:strVal val="visible"/>
                                      </p:to>
                                    </p:set>
                                    <p:animEffect transition="in" filter="wipe(left)">
                                      <p:cBhvr>
                                        <p:cTn id="32" dur="500"/>
                                        <p:tgtEl>
                                          <p:spTgt spid="195379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953795">
                                            <p:txEl>
                                              <p:pRg st="6" end="6"/>
                                            </p:txEl>
                                          </p:spTgt>
                                        </p:tgtEl>
                                        <p:attrNameLst>
                                          <p:attrName>style.visibility</p:attrName>
                                        </p:attrNameLst>
                                      </p:cBhvr>
                                      <p:to>
                                        <p:strVal val="visible"/>
                                      </p:to>
                                    </p:set>
                                    <p:animEffect transition="in" filter="wipe(left)">
                                      <p:cBhvr>
                                        <p:cTn id="37" dur="500"/>
                                        <p:tgtEl>
                                          <p:spTgt spid="195379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953795">
                                            <p:txEl>
                                              <p:pRg st="7" end="7"/>
                                            </p:txEl>
                                          </p:spTgt>
                                        </p:tgtEl>
                                        <p:attrNameLst>
                                          <p:attrName>style.visibility</p:attrName>
                                        </p:attrNameLst>
                                      </p:cBhvr>
                                      <p:to>
                                        <p:strVal val="visible"/>
                                      </p:to>
                                    </p:set>
                                    <p:animEffect transition="in" filter="wipe(left)">
                                      <p:cBhvr>
                                        <p:cTn id="42" dur="500"/>
                                        <p:tgtEl>
                                          <p:spTgt spid="195379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953795">
                                            <p:txEl>
                                              <p:pRg st="8" end="8"/>
                                            </p:txEl>
                                          </p:spTgt>
                                        </p:tgtEl>
                                        <p:attrNameLst>
                                          <p:attrName>style.visibility</p:attrName>
                                        </p:attrNameLst>
                                      </p:cBhvr>
                                      <p:to>
                                        <p:strVal val="visible"/>
                                      </p:to>
                                    </p:set>
                                    <p:animEffect transition="in" filter="wipe(left)">
                                      <p:cBhvr>
                                        <p:cTn id="47" dur="500"/>
                                        <p:tgtEl>
                                          <p:spTgt spid="195379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953795">
                                            <p:txEl>
                                              <p:pRg st="1" end="1"/>
                                            </p:txEl>
                                          </p:spTgt>
                                        </p:tgtEl>
                                        <p:attrNameLst>
                                          <p:attrName>style.visibility</p:attrName>
                                        </p:attrNameLst>
                                      </p:cBhvr>
                                      <p:to>
                                        <p:strVal val="visible"/>
                                      </p:to>
                                    </p:set>
                                    <p:animEffect transition="in" filter="fade">
                                      <p:cBhvr>
                                        <p:cTn id="52" dur="2000"/>
                                        <p:tgtEl>
                                          <p:spTgt spid="1953795">
                                            <p:txEl>
                                              <p:pRg st="1" end="1"/>
                                            </p:txEl>
                                          </p:spTgt>
                                        </p:tgtEl>
                                      </p:cBhvr>
                                    </p:animEffect>
                                  </p:childTnLst>
                                </p:cTn>
                              </p:par>
                              <p:par>
                                <p:cTn id="53" presetID="10" presetClass="entr" presetSubtype="0" fill="hold" nodeType="withEffect">
                                  <p:stCondLst>
                                    <p:cond delay="0"/>
                                  </p:stCondLst>
                                  <p:childTnLst>
                                    <p:set>
                                      <p:cBhvr>
                                        <p:cTn id="54" dur="1" fill="hold">
                                          <p:stCondLst>
                                            <p:cond delay="0"/>
                                          </p:stCondLst>
                                        </p:cTn>
                                        <p:tgtEl>
                                          <p:spTgt spid="1953795">
                                            <p:txEl>
                                              <p:pRg st="2" end="2"/>
                                            </p:txEl>
                                          </p:spTgt>
                                        </p:tgtEl>
                                        <p:attrNameLst>
                                          <p:attrName>style.visibility</p:attrName>
                                        </p:attrNameLst>
                                      </p:cBhvr>
                                      <p:to>
                                        <p:strVal val="visible"/>
                                      </p:to>
                                    </p:set>
                                    <p:animEffect transition="in" filter="fade">
                                      <p:cBhvr>
                                        <p:cTn id="55" dur="2000"/>
                                        <p:tgtEl>
                                          <p:spTgt spid="1953795">
                                            <p:txEl>
                                              <p:pRg st="2" end="2"/>
                                            </p:txEl>
                                          </p:spTgt>
                                        </p:tgtEl>
                                      </p:cBhvr>
                                    </p:animEffect>
                                  </p:childTnLst>
                                </p:cTn>
                              </p:par>
                              <p:par>
                                <p:cTn id="56" presetID="10" presetClass="entr" presetSubtype="0" fill="hold" nodeType="withEffect">
                                  <p:stCondLst>
                                    <p:cond delay="0"/>
                                  </p:stCondLst>
                                  <p:childTnLst>
                                    <p:set>
                                      <p:cBhvr>
                                        <p:cTn id="57" dur="1" fill="hold">
                                          <p:stCondLst>
                                            <p:cond delay="0"/>
                                          </p:stCondLst>
                                        </p:cTn>
                                        <p:tgtEl>
                                          <p:spTgt spid="1953795">
                                            <p:txEl>
                                              <p:pRg st="3" end="3"/>
                                            </p:txEl>
                                          </p:spTgt>
                                        </p:tgtEl>
                                        <p:attrNameLst>
                                          <p:attrName>style.visibility</p:attrName>
                                        </p:attrNameLst>
                                      </p:cBhvr>
                                      <p:to>
                                        <p:strVal val="visible"/>
                                      </p:to>
                                    </p:set>
                                    <p:animEffect transition="in" filter="fade">
                                      <p:cBhvr>
                                        <p:cTn id="58" dur="2000"/>
                                        <p:tgtEl>
                                          <p:spTgt spid="1953795">
                                            <p:txEl>
                                              <p:pRg st="3" end="3"/>
                                            </p:txEl>
                                          </p:spTgt>
                                        </p:tgtEl>
                                      </p:cBhvr>
                                    </p:animEffect>
                                  </p:childTnLst>
                                </p:cTn>
                              </p:par>
                              <p:par>
                                <p:cTn id="59" presetID="10" presetClass="entr" presetSubtype="0" fill="hold" nodeType="withEffect">
                                  <p:stCondLst>
                                    <p:cond delay="0"/>
                                  </p:stCondLst>
                                  <p:childTnLst>
                                    <p:set>
                                      <p:cBhvr>
                                        <p:cTn id="60" dur="1" fill="hold">
                                          <p:stCondLst>
                                            <p:cond delay="0"/>
                                          </p:stCondLst>
                                        </p:cTn>
                                        <p:tgtEl>
                                          <p:spTgt spid="1953795">
                                            <p:txEl>
                                              <p:pRg st="4" end="4"/>
                                            </p:txEl>
                                          </p:spTgt>
                                        </p:tgtEl>
                                        <p:attrNameLst>
                                          <p:attrName>style.visibility</p:attrName>
                                        </p:attrNameLst>
                                      </p:cBhvr>
                                      <p:to>
                                        <p:strVal val="visible"/>
                                      </p:to>
                                    </p:set>
                                    <p:animEffect transition="in" filter="fade">
                                      <p:cBhvr>
                                        <p:cTn id="61" dur="2000"/>
                                        <p:tgtEl>
                                          <p:spTgt spid="1953795">
                                            <p:txEl>
                                              <p:pRg st="4" end="4"/>
                                            </p:txEl>
                                          </p:spTgt>
                                        </p:tgtEl>
                                      </p:cBhvr>
                                    </p:animEffect>
                                  </p:childTnLst>
                                </p:cTn>
                              </p:par>
                              <p:par>
                                <p:cTn id="62" presetID="10" presetClass="entr" presetSubtype="0" fill="hold" nodeType="withEffect">
                                  <p:stCondLst>
                                    <p:cond delay="0"/>
                                  </p:stCondLst>
                                  <p:childTnLst>
                                    <p:set>
                                      <p:cBhvr>
                                        <p:cTn id="63" dur="1" fill="hold">
                                          <p:stCondLst>
                                            <p:cond delay="0"/>
                                          </p:stCondLst>
                                        </p:cTn>
                                        <p:tgtEl>
                                          <p:spTgt spid="1953795">
                                            <p:txEl>
                                              <p:pRg st="5" end="5"/>
                                            </p:txEl>
                                          </p:spTgt>
                                        </p:tgtEl>
                                        <p:attrNameLst>
                                          <p:attrName>style.visibility</p:attrName>
                                        </p:attrNameLst>
                                      </p:cBhvr>
                                      <p:to>
                                        <p:strVal val="visible"/>
                                      </p:to>
                                    </p:set>
                                    <p:animEffect transition="in" filter="fade">
                                      <p:cBhvr>
                                        <p:cTn id="64" dur="2000"/>
                                        <p:tgtEl>
                                          <p:spTgt spid="1953795">
                                            <p:txEl>
                                              <p:pRg st="5" end="5"/>
                                            </p:txEl>
                                          </p:spTgt>
                                        </p:tgtEl>
                                      </p:cBhvr>
                                    </p:animEffect>
                                  </p:childTnLst>
                                </p:cTn>
                              </p:par>
                              <p:par>
                                <p:cTn id="65" presetID="10" presetClass="entr" presetSubtype="0" fill="hold" nodeType="withEffect">
                                  <p:stCondLst>
                                    <p:cond delay="0"/>
                                  </p:stCondLst>
                                  <p:childTnLst>
                                    <p:set>
                                      <p:cBhvr>
                                        <p:cTn id="66" dur="1" fill="hold">
                                          <p:stCondLst>
                                            <p:cond delay="0"/>
                                          </p:stCondLst>
                                        </p:cTn>
                                        <p:tgtEl>
                                          <p:spTgt spid="1953795">
                                            <p:txEl>
                                              <p:pRg st="6" end="6"/>
                                            </p:txEl>
                                          </p:spTgt>
                                        </p:tgtEl>
                                        <p:attrNameLst>
                                          <p:attrName>style.visibility</p:attrName>
                                        </p:attrNameLst>
                                      </p:cBhvr>
                                      <p:to>
                                        <p:strVal val="visible"/>
                                      </p:to>
                                    </p:set>
                                    <p:animEffect transition="in" filter="fade">
                                      <p:cBhvr>
                                        <p:cTn id="67" dur="2000"/>
                                        <p:tgtEl>
                                          <p:spTgt spid="1953795">
                                            <p:txEl>
                                              <p:pRg st="6" end="6"/>
                                            </p:txEl>
                                          </p:spTgt>
                                        </p:tgtEl>
                                      </p:cBhvr>
                                    </p:animEffect>
                                  </p:childTnLst>
                                </p:cTn>
                              </p:par>
                              <p:par>
                                <p:cTn id="68" presetID="10" presetClass="entr" presetSubtype="0" fill="hold" nodeType="withEffect">
                                  <p:stCondLst>
                                    <p:cond delay="0"/>
                                  </p:stCondLst>
                                  <p:childTnLst>
                                    <p:set>
                                      <p:cBhvr>
                                        <p:cTn id="69" dur="1" fill="hold">
                                          <p:stCondLst>
                                            <p:cond delay="0"/>
                                          </p:stCondLst>
                                        </p:cTn>
                                        <p:tgtEl>
                                          <p:spTgt spid="1953795">
                                            <p:txEl>
                                              <p:pRg st="7" end="7"/>
                                            </p:txEl>
                                          </p:spTgt>
                                        </p:tgtEl>
                                        <p:attrNameLst>
                                          <p:attrName>style.visibility</p:attrName>
                                        </p:attrNameLst>
                                      </p:cBhvr>
                                      <p:to>
                                        <p:strVal val="visible"/>
                                      </p:to>
                                    </p:set>
                                    <p:animEffect transition="in" filter="fade">
                                      <p:cBhvr>
                                        <p:cTn id="70" dur="2000"/>
                                        <p:tgtEl>
                                          <p:spTgt spid="1953795">
                                            <p:txEl>
                                              <p:pRg st="7" end="7"/>
                                            </p:txEl>
                                          </p:spTgt>
                                        </p:tgtEl>
                                      </p:cBhvr>
                                    </p:animEffect>
                                  </p:childTnLst>
                                </p:cTn>
                              </p:par>
                              <p:par>
                                <p:cTn id="71" presetID="10" presetClass="entr" presetSubtype="0" fill="hold" nodeType="withEffect">
                                  <p:stCondLst>
                                    <p:cond delay="0"/>
                                  </p:stCondLst>
                                  <p:childTnLst>
                                    <p:set>
                                      <p:cBhvr>
                                        <p:cTn id="72" dur="1" fill="hold">
                                          <p:stCondLst>
                                            <p:cond delay="0"/>
                                          </p:stCondLst>
                                        </p:cTn>
                                        <p:tgtEl>
                                          <p:spTgt spid="1953795">
                                            <p:txEl>
                                              <p:pRg st="8" end="8"/>
                                            </p:txEl>
                                          </p:spTgt>
                                        </p:tgtEl>
                                        <p:attrNameLst>
                                          <p:attrName>style.visibility</p:attrName>
                                        </p:attrNameLst>
                                      </p:cBhvr>
                                      <p:to>
                                        <p:strVal val="visible"/>
                                      </p:to>
                                    </p:set>
                                    <p:animEffect transition="in" filter="fade">
                                      <p:cBhvr>
                                        <p:cTn id="73" dur="2000"/>
                                        <p:tgtEl>
                                          <p:spTgt spid="195379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3794" grpId="0"/>
      <p:bldP spid="1953795" grpId="0" build="p"/>
    </p:bld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730" name="Footer Placeholder 4"/>
          <p:cNvSpPr>
            <a:spLocks noGrp="1"/>
          </p:cNvSpPr>
          <p:nvPr>
            <p:ph type="ftr" sz="quarter" idx="4294967295"/>
          </p:nvPr>
        </p:nvSpPr>
        <p:spPr>
          <a:xfrm>
            <a:off x="3124200" y="6019800"/>
            <a:ext cx="2895600" cy="685800"/>
          </a:xfrm>
          <a:prstGeom prst="rect">
            <a:avLst/>
          </a:prstGeom>
          <a:noFill/>
        </p:spPr>
        <p:txBody>
          <a:bodyPr/>
          <a:lstStyle/>
          <a:p>
            <a:endParaRPr lang="en-GB" dirty="0"/>
          </a:p>
          <a:p>
            <a:endParaRPr lang="en-GB" dirty="0"/>
          </a:p>
          <a:p>
            <a:endParaRPr lang="en-GB" dirty="0"/>
          </a:p>
        </p:txBody>
      </p:sp>
      <p:sp>
        <p:nvSpPr>
          <p:cNvPr id="73731" name="Slide Number Placeholder 5"/>
          <p:cNvSpPr>
            <a:spLocks noGrp="1"/>
          </p:cNvSpPr>
          <p:nvPr>
            <p:ph type="sldNum" sz="quarter" idx="4294967295"/>
          </p:nvPr>
        </p:nvSpPr>
        <p:spPr>
          <a:xfrm>
            <a:off x="6553200" y="6477000"/>
            <a:ext cx="1905000" cy="228600"/>
          </a:xfrm>
          <a:prstGeom prst="rect">
            <a:avLst/>
          </a:prstGeom>
          <a:noFill/>
        </p:spPr>
        <p:txBody>
          <a:bodyPr/>
          <a:lstStyle/>
          <a:p>
            <a:endParaRPr lang="en-GB" dirty="0"/>
          </a:p>
        </p:txBody>
      </p:sp>
      <p:sp>
        <p:nvSpPr>
          <p:cNvPr id="73732" name="Rectangle 2"/>
          <p:cNvSpPr>
            <a:spLocks noGrp="1" noChangeArrowheads="1"/>
          </p:cNvSpPr>
          <p:nvPr>
            <p:ph type="title"/>
          </p:nvPr>
        </p:nvSpPr>
        <p:spPr/>
        <p:txBody>
          <a:bodyPr/>
          <a:lstStyle/>
          <a:p>
            <a:pPr eaLnBrk="1" hangingPunct="1"/>
            <a:r>
              <a:rPr lang="en-GB" smtClean="0"/>
              <a:t>Contact Me </a:t>
            </a:r>
          </a:p>
        </p:txBody>
      </p:sp>
      <p:sp>
        <p:nvSpPr>
          <p:cNvPr id="73733" name="Rectangle 3"/>
          <p:cNvSpPr>
            <a:spLocks noGrp="1" noChangeArrowheads="1"/>
          </p:cNvSpPr>
          <p:nvPr>
            <p:ph type="body" idx="1"/>
          </p:nvPr>
        </p:nvSpPr>
        <p:spPr>
          <a:xfrm>
            <a:off x="914400" y="1412875"/>
            <a:ext cx="7239000" cy="3352800"/>
          </a:xfrm>
        </p:spPr>
        <p:txBody>
          <a:bodyPr>
            <a:normAutofit fontScale="70000" lnSpcReduction="20000"/>
          </a:bodyPr>
          <a:lstStyle/>
          <a:p>
            <a:pPr eaLnBrk="1" hangingPunct="1">
              <a:buFontTx/>
              <a:buNone/>
            </a:pPr>
            <a:endParaRPr lang="en-GB" dirty="0" smtClean="0"/>
          </a:p>
          <a:p>
            <a:pPr eaLnBrk="1" hangingPunct="1">
              <a:buFontTx/>
              <a:buNone/>
            </a:pPr>
            <a:endParaRPr lang="en-GB" dirty="0" smtClean="0"/>
          </a:p>
          <a:p>
            <a:pPr eaLnBrk="1" hangingPunct="1"/>
            <a:r>
              <a:rPr lang="en-GB" dirty="0"/>
              <a:t>e</a:t>
            </a:r>
            <a:r>
              <a:rPr lang="en-GB" dirty="0" smtClean="0"/>
              <a:t>mail</a:t>
            </a:r>
            <a:r>
              <a:rPr lang="en-GB" dirty="0" smtClean="0"/>
              <a:t>:  </a:t>
            </a:r>
            <a:r>
              <a:rPr lang="en-GB" dirty="0" err="1" smtClean="0"/>
              <a:t>ronyoung@</a:t>
            </a:r>
            <a:r>
              <a:rPr lang="en-GB" dirty="0" err="1" smtClean="0"/>
              <a:t>knowledge-associates.com</a:t>
            </a:r>
            <a:endParaRPr lang="en-GB" dirty="0" smtClean="0"/>
          </a:p>
          <a:p>
            <a:pPr eaLnBrk="1" hangingPunct="1"/>
            <a:r>
              <a:rPr lang="en-GB" dirty="0"/>
              <a:t>t</a:t>
            </a:r>
            <a:r>
              <a:rPr lang="en-GB" dirty="0" smtClean="0"/>
              <a:t>witter</a:t>
            </a:r>
            <a:r>
              <a:rPr lang="en-GB" dirty="0" smtClean="0"/>
              <a:t>: www.twitter.com/ronyoung</a:t>
            </a:r>
          </a:p>
          <a:p>
            <a:pPr eaLnBrk="1" hangingPunct="1"/>
            <a:r>
              <a:rPr lang="en-GB" dirty="0"/>
              <a:t>b</a:t>
            </a:r>
            <a:r>
              <a:rPr lang="en-GB" dirty="0" smtClean="0"/>
              <a:t>log</a:t>
            </a:r>
            <a:r>
              <a:rPr lang="en-GB" dirty="0" smtClean="0"/>
              <a:t>: http://km-consulting.blogspot.com</a:t>
            </a:r>
          </a:p>
          <a:p>
            <a:pPr eaLnBrk="1" hangingPunct="1"/>
            <a:r>
              <a:rPr lang="en-GB" dirty="0" err="1"/>
              <a:t>f</a:t>
            </a:r>
            <a:r>
              <a:rPr lang="en-GB" dirty="0" err="1" smtClean="0"/>
              <a:t>acebook</a:t>
            </a:r>
            <a:r>
              <a:rPr lang="en-GB" dirty="0" smtClean="0"/>
              <a:t>: www.facebook.com/ronyoung</a:t>
            </a:r>
          </a:p>
          <a:p>
            <a:pPr eaLnBrk="1" hangingPunct="1"/>
            <a:r>
              <a:rPr lang="en-GB" dirty="0" err="1"/>
              <a:t>l</a:t>
            </a:r>
            <a:r>
              <a:rPr lang="en-GB" dirty="0" err="1" smtClean="0"/>
              <a:t>inkedin</a:t>
            </a:r>
            <a:r>
              <a:rPr lang="en-GB" dirty="0" smtClean="0"/>
              <a:t>: www.linkedin.com/ronyoung</a:t>
            </a:r>
          </a:p>
          <a:p>
            <a:pPr eaLnBrk="1" hangingPunct="1"/>
            <a:r>
              <a:rPr lang="en-GB" dirty="0" smtClean="0"/>
              <a:t>websites: www.knowledge-associates.com</a:t>
            </a:r>
          </a:p>
          <a:p>
            <a:pPr marL="0" indent="0" eaLnBrk="1" hangingPunct="1">
              <a:buNone/>
            </a:pPr>
            <a:r>
              <a:rPr lang="en-GB" dirty="0"/>
              <a:t> </a:t>
            </a:r>
            <a:r>
              <a:rPr lang="en-GB" dirty="0" smtClean="0"/>
              <a:t>                 </a:t>
            </a:r>
            <a:r>
              <a:rPr lang="en-GB" dirty="0" err="1" smtClean="0"/>
              <a:t>www.knowledge</a:t>
            </a:r>
            <a:r>
              <a:rPr lang="en-GB" dirty="0" smtClean="0"/>
              <a:t>-management-online.com</a:t>
            </a:r>
          </a:p>
          <a:p>
            <a:pPr eaLnBrk="1" hangingPunct="1">
              <a:buFontTx/>
              <a:buNone/>
            </a:pPr>
            <a:endParaRPr lang="en-GB" dirty="0" smtClean="0"/>
          </a:p>
          <a:p>
            <a:pPr eaLnBrk="1" hangingPunct="1"/>
            <a:endParaRPr lang="en-GB" sz="2000" dirty="0" smtClean="0">
              <a:solidFill>
                <a:schemeClr val="accent2"/>
              </a:solidFill>
            </a:endParaRPr>
          </a:p>
          <a:p>
            <a:pPr lvl="1" eaLnBrk="1" hangingPunct="1">
              <a:buFontTx/>
              <a:buNone/>
            </a:pPr>
            <a:endParaRPr lang="en-GB" sz="1800" dirty="0" smtClean="0">
              <a:solidFill>
                <a:schemeClr val="accent2"/>
              </a:solidFill>
            </a:endParaRPr>
          </a:p>
          <a:p>
            <a:pPr eaLnBrk="1" hangingPunct="1"/>
            <a:endParaRPr lang="en-GB" sz="1800" dirty="0" smtClean="0">
              <a:solidFill>
                <a:schemeClr val="accent2"/>
              </a:solidFill>
            </a:endParaRPr>
          </a:p>
          <a:p>
            <a:pPr eaLnBrk="1" hangingPunct="1"/>
            <a:endParaRPr lang="en-GB" dirty="0" smtClean="0"/>
          </a:p>
        </p:txBody>
      </p:sp>
    </p:spTree>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753" y="2133600"/>
            <a:ext cx="8229600" cy="1737360"/>
          </a:xfrm>
        </p:spPr>
        <p:txBody>
          <a:bodyPr>
            <a:normAutofit/>
          </a:bodyPr>
          <a:lstStyle/>
          <a:p>
            <a:r>
              <a:rPr lang="en-PH" sz="3200" dirty="0" smtClean="0"/>
              <a:t>Thank you for your attention</a:t>
            </a:r>
            <a:endParaRPr lang="en-US" sz="3200" dirty="0"/>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ooter Placeholder 6"/>
          <p:cNvSpPr>
            <a:spLocks noGrp="1"/>
          </p:cNvSpPr>
          <p:nvPr>
            <p:ph type="ftr" sz="quarter" idx="11"/>
          </p:nvPr>
        </p:nvSpPr>
        <p:spPr>
          <a:noFill/>
        </p:spPr>
        <p:txBody>
          <a:bodyPr/>
          <a:lstStyle/>
          <a:p>
            <a:endParaRPr lang="en-GB" dirty="0"/>
          </a:p>
          <a:p>
            <a:endParaRPr lang="en-GB" dirty="0"/>
          </a:p>
          <a:p>
            <a:endParaRPr lang="en-GB" dirty="0"/>
          </a:p>
        </p:txBody>
      </p:sp>
      <p:sp>
        <p:nvSpPr>
          <p:cNvPr id="6147" name="Slide Number Placeholder 7"/>
          <p:cNvSpPr>
            <a:spLocks noGrp="1"/>
          </p:cNvSpPr>
          <p:nvPr>
            <p:ph type="sldNum" sz="quarter" idx="12"/>
          </p:nvPr>
        </p:nvSpPr>
        <p:spPr>
          <a:noFill/>
        </p:spPr>
        <p:txBody>
          <a:bodyPr/>
          <a:lstStyle/>
          <a:p>
            <a:endParaRPr lang="en-GB" dirty="0"/>
          </a:p>
        </p:txBody>
      </p:sp>
      <p:sp>
        <p:nvSpPr>
          <p:cNvPr id="6148" name="Rectangle 2"/>
          <p:cNvSpPr>
            <a:spLocks noGrp="1" noChangeArrowheads="1"/>
          </p:cNvSpPr>
          <p:nvPr>
            <p:ph type="title"/>
          </p:nvPr>
        </p:nvSpPr>
        <p:spPr>
          <a:xfrm>
            <a:off x="611188" y="549275"/>
            <a:ext cx="7772400" cy="762000"/>
          </a:xfrm>
        </p:spPr>
        <p:txBody>
          <a:bodyPr>
            <a:normAutofit fontScale="90000"/>
          </a:bodyPr>
          <a:lstStyle/>
          <a:p>
            <a:pPr eaLnBrk="1" hangingPunct="1"/>
            <a:r>
              <a:rPr lang="en-GB" dirty="0" smtClean="0"/>
              <a:t>APO KM Publications 2009-</a:t>
            </a:r>
            <a:r>
              <a:rPr lang="en-GB" dirty="0" smtClean="0"/>
              <a:t>2013  </a:t>
            </a:r>
            <a:endParaRPr lang="en-GB" dirty="0" smtClean="0"/>
          </a:p>
        </p:txBody>
      </p:sp>
      <p:sp>
        <p:nvSpPr>
          <p:cNvPr id="6149" name="Rectangle 3"/>
          <p:cNvSpPr>
            <a:spLocks noGrp="1" noChangeArrowheads="1"/>
          </p:cNvSpPr>
          <p:nvPr>
            <p:ph type="body" sz="half" idx="1"/>
          </p:nvPr>
        </p:nvSpPr>
        <p:spPr/>
        <p:txBody>
          <a:bodyPr/>
          <a:lstStyle/>
          <a:p>
            <a:pPr eaLnBrk="1" hangingPunct="1">
              <a:buFontTx/>
              <a:buNone/>
            </a:pPr>
            <a:endParaRPr lang="en-GB" sz="1800" b="1" smtClean="0"/>
          </a:p>
          <a:p>
            <a:pPr lvl="1" eaLnBrk="1" hangingPunct="1"/>
            <a:endParaRPr lang="en-GB" sz="1600" smtClean="0">
              <a:solidFill>
                <a:srgbClr val="CCCCFF"/>
              </a:solidFill>
            </a:endParaRPr>
          </a:p>
          <a:p>
            <a:pPr eaLnBrk="1" hangingPunct="1"/>
            <a:endParaRPr lang="en-GB" sz="1800" smtClean="0">
              <a:solidFill>
                <a:srgbClr val="CCCCFF"/>
              </a:solidFill>
            </a:endParaRPr>
          </a:p>
          <a:p>
            <a:pPr eaLnBrk="1" hangingPunct="1">
              <a:buFontTx/>
              <a:buNone/>
            </a:pPr>
            <a:endParaRPr lang="en-GB" sz="1800" smtClean="0"/>
          </a:p>
          <a:p>
            <a:pPr eaLnBrk="1" hangingPunct="1"/>
            <a:endParaRPr lang="en-GB" sz="1800" smtClean="0"/>
          </a:p>
        </p:txBody>
      </p:sp>
      <p:pic>
        <p:nvPicPr>
          <p:cNvPr id="6150" name="Picture 4" descr="APO facilitators Guide"/>
          <p:cNvPicPr>
            <a:picLocks noGrp="1" noChangeAspect="1" noChangeArrowheads="1"/>
          </p:cNvPicPr>
          <p:nvPr>
            <p:ph sz="quarter" idx="2"/>
          </p:nvPr>
        </p:nvPicPr>
        <p:blipFill>
          <a:blip r:embed="rId3" cstate="print"/>
          <a:srcRect/>
          <a:stretch>
            <a:fillRect/>
          </a:stretch>
        </p:blipFill>
        <p:spPr>
          <a:xfrm>
            <a:off x="539750" y="1412875"/>
            <a:ext cx="2241550" cy="3095625"/>
          </a:xfrm>
          <a:noFill/>
        </p:spPr>
      </p:pic>
      <p:pic>
        <p:nvPicPr>
          <p:cNvPr id="6151" name="Picture 5" descr="APO Case studies SMEs"/>
          <p:cNvPicPr>
            <a:picLocks noGrp="1" noChangeAspect="1" noChangeArrowheads="1"/>
          </p:cNvPicPr>
          <p:nvPr>
            <p:ph sz="quarter" idx="3"/>
          </p:nvPr>
        </p:nvPicPr>
        <p:blipFill>
          <a:blip r:embed="rId4" cstate="print"/>
          <a:srcRect/>
          <a:stretch>
            <a:fillRect/>
          </a:stretch>
        </p:blipFill>
        <p:spPr>
          <a:xfrm>
            <a:off x="1524000" y="1981200"/>
            <a:ext cx="2189163" cy="3024188"/>
          </a:xfrm>
          <a:noFill/>
        </p:spPr>
      </p:pic>
      <p:pic>
        <p:nvPicPr>
          <p:cNvPr id="6152" name="Picture 6" descr="APO KM toola and techniques"/>
          <p:cNvPicPr>
            <a:picLocks noChangeAspect="1" noChangeArrowheads="1"/>
          </p:cNvPicPr>
          <p:nvPr/>
        </p:nvPicPr>
        <p:blipFill>
          <a:blip r:embed="rId5" cstate="print"/>
          <a:srcRect/>
          <a:stretch>
            <a:fillRect/>
          </a:stretch>
        </p:blipFill>
        <p:spPr bwMode="auto">
          <a:xfrm>
            <a:off x="2667000" y="2590800"/>
            <a:ext cx="2138362" cy="2952750"/>
          </a:xfrm>
          <a:prstGeom prst="rect">
            <a:avLst/>
          </a:prstGeom>
          <a:noFill/>
          <a:ln w="9525">
            <a:noFill/>
            <a:miter lim="800000"/>
            <a:headEnd/>
            <a:tailEnd/>
          </a:ln>
        </p:spPr>
      </p:pic>
      <p:pic>
        <p:nvPicPr>
          <p:cNvPr id="6153" name="Picture 7" descr="APO Practical KM Guide"/>
          <p:cNvPicPr>
            <a:picLocks noChangeAspect="1" noChangeArrowheads="1"/>
          </p:cNvPicPr>
          <p:nvPr/>
        </p:nvPicPr>
        <p:blipFill>
          <a:blip r:embed="rId6" cstate="print"/>
          <a:srcRect/>
          <a:stretch>
            <a:fillRect/>
          </a:stretch>
        </p:blipFill>
        <p:spPr bwMode="auto">
          <a:xfrm>
            <a:off x="3962400" y="2895600"/>
            <a:ext cx="2400300" cy="3314700"/>
          </a:xfrm>
          <a:prstGeom prst="rect">
            <a:avLst/>
          </a:prstGeom>
          <a:noFill/>
          <a:ln w="9525">
            <a:noFill/>
            <a:miter lim="800000"/>
            <a:headEnd/>
            <a:tailEnd/>
          </a:ln>
        </p:spPr>
      </p:pic>
      <p:pic>
        <p:nvPicPr>
          <p:cNvPr id="2" name="Picture 1"/>
          <p:cNvPicPr>
            <a:picLocks noChangeAspect="1"/>
          </p:cNvPicPr>
          <p:nvPr/>
        </p:nvPicPr>
        <p:blipFill>
          <a:blip r:embed="rId7"/>
          <a:stretch>
            <a:fillRect/>
          </a:stretch>
        </p:blipFill>
        <p:spPr>
          <a:xfrm>
            <a:off x="5638800" y="3200400"/>
            <a:ext cx="2286000" cy="3234978"/>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Footer Placeholder 4"/>
          <p:cNvSpPr>
            <a:spLocks noGrp="1"/>
          </p:cNvSpPr>
          <p:nvPr>
            <p:ph type="ftr" sz="quarter" idx="4294967295"/>
          </p:nvPr>
        </p:nvSpPr>
        <p:spPr>
          <a:xfrm>
            <a:off x="3124200" y="6019800"/>
            <a:ext cx="2895600" cy="685800"/>
          </a:xfrm>
          <a:prstGeom prst="rect">
            <a:avLst/>
          </a:prstGeom>
          <a:noFill/>
        </p:spPr>
        <p:txBody>
          <a:bodyPr/>
          <a:lstStyle/>
          <a:p>
            <a:endParaRPr lang="en-GB" dirty="0"/>
          </a:p>
          <a:p>
            <a:endParaRPr lang="en-GB" dirty="0"/>
          </a:p>
          <a:p>
            <a:endParaRPr lang="en-GB" dirty="0"/>
          </a:p>
        </p:txBody>
      </p:sp>
      <p:sp>
        <p:nvSpPr>
          <p:cNvPr id="8195" name="Slide Number Placeholder 5"/>
          <p:cNvSpPr>
            <a:spLocks noGrp="1"/>
          </p:cNvSpPr>
          <p:nvPr>
            <p:ph type="sldNum" sz="quarter" idx="4294967295"/>
          </p:nvPr>
        </p:nvSpPr>
        <p:spPr>
          <a:xfrm>
            <a:off x="6553200" y="6477000"/>
            <a:ext cx="1905000" cy="228600"/>
          </a:xfrm>
          <a:prstGeom prst="rect">
            <a:avLst/>
          </a:prstGeom>
          <a:noFill/>
        </p:spPr>
        <p:txBody>
          <a:bodyPr/>
          <a:lstStyle/>
          <a:p>
            <a:endParaRPr lang="en-GB" dirty="0"/>
          </a:p>
        </p:txBody>
      </p:sp>
      <p:sp>
        <p:nvSpPr>
          <p:cNvPr id="8196" name="Rectangle 2"/>
          <p:cNvSpPr>
            <a:spLocks noGrp="1" noChangeArrowheads="1"/>
          </p:cNvSpPr>
          <p:nvPr>
            <p:ph type="title"/>
          </p:nvPr>
        </p:nvSpPr>
        <p:spPr/>
        <p:txBody>
          <a:bodyPr>
            <a:normAutofit fontScale="90000"/>
          </a:bodyPr>
          <a:lstStyle/>
          <a:p>
            <a:pPr eaLnBrk="1" hangingPunct="1"/>
            <a:r>
              <a:rPr lang="en-GB" dirty="0" smtClean="0"/>
              <a:t>A Global </a:t>
            </a:r>
            <a:r>
              <a:rPr lang="en-GB" dirty="0" smtClean="0"/>
              <a:t>KM &amp; Innovation </a:t>
            </a:r>
            <a:r>
              <a:rPr lang="en-GB" dirty="0" smtClean="0"/>
              <a:t>Perspective</a:t>
            </a:r>
          </a:p>
        </p:txBody>
      </p:sp>
      <p:sp>
        <p:nvSpPr>
          <p:cNvPr id="8197" name="Rectangle 3"/>
          <p:cNvSpPr>
            <a:spLocks noGrp="1" noChangeArrowheads="1"/>
          </p:cNvSpPr>
          <p:nvPr>
            <p:ph type="body" idx="1"/>
          </p:nvPr>
        </p:nvSpPr>
        <p:spPr>
          <a:xfrm>
            <a:off x="1371600" y="1752600"/>
            <a:ext cx="6248400" cy="3352800"/>
          </a:xfrm>
        </p:spPr>
        <p:txBody>
          <a:bodyPr/>
          <a:lstStyle/>
          <a:p>
            <a:pPr eaLnBrk="1" hangingPunct="1">
              <a:buFontTx/>
              <a:buNone/>
            </a:pPr>
            <a:endParaRPr lang="en-GB" sz="2000" dirty="0" smtClean="0"/>
          </a:p>
          <a:p>
            <a:pPr eaLnBrk="1" hangingPunct="1"/>
            <a:r>
              <a:rPr lang="en-GB" sz="2000" dirty="0" smtClean="0"/>
              <a:t>KM &amp; Innovation </a:t>
            </a:r>
            <a:r>
              <a:rPr lang="en-GB" sz="2000" dirty="0" smtClean="0"/>
              <a:t>in the Global Knowledge Economy</a:t>
            </a:r>
          </a:p>
          <a:p>
            <a:pPr eaLnBrk="1" hangingPunct="1"/>
            <a:r>
              <a:rPr lang="en-GB" sz="2000" dirty="0" smtClean="0">
                <a:solidFill>
                  <a:schemeClr val="tx1"/>
                </a:solidFill>
              </a:rPr>
              <a:t>KM &amp; Innovation &amp; the </a:t>
            </a:r>
            <a:r>
              <a:rPr lang="en-GB" sz="2000" dirty="0" smtClean="0">
                <a:solidFill>
                  <a:schemeClr val="tx1"/>
                </a:solidFill>
              </a:rPr>
              <a:t>Europe 2020 Vision</a:t>
            </a:r>
          </a:p>
          <a:p>
            <a:pPr eaLnBrk="1" hangingPunct="1"/>
            <a:r>
              <a:rPr lang="en-GB" sz="2000" dirty="0" smtClean="0">
                <a:solidFill>
                  <a:schemeClr val="tx1"/>
                </a:solidFill>
              </a:rPr>
              <a:t>KM &amp; Innovation </a:t>
            </a:r>
            <a:r>
              <a:rPr lang="en-GB" sz="2000" dirty="0" smtClean="0">
                <a:solidFill>
                  <a:schemeClr val="tx1"/>
                </a:solidFill>
              </a:rPr>
              <a:t>and UK Government Strategy</a:t>
            </a:r>
          </a:p>
          <a:p>
            <a:pPr eaLnBrk="1" hangingPunct="1"/>
            <a:r>
              <a:rPr lang="en-GB" sz="2000" dirty="0" smtClean="0">
                <a:solidFill>
                  <a:schemeClr val="tx1"/>
                </a:solidFill>
              </a:rPr>
              <a:t>Social KM  </a:t>
            </a:r>
          </a:p>
          <a:p>
            <a:pPr eaLnBrk="1" hangingPunct="1"/>
            <a:r>
              <a:rPr lang="en-GB" sz="2000" dirty="0" smtClean="0">
                <a:solidFill>
                  <a:schemeClr val="tx1"/>
                </a:solidFill>
              </a:rPr>
              <a:t>Emerging Global </a:t>
            </a:r>
            <a:r>
              <a:rPr lang="en-GB" sz="2000" dirty="0" smtClean="0">
                <a:solidFill>
                  <a:schemeClr val="tx1"/>
                </a:solidFill>
              </a:rPr>
              <a:t>KM &amp; Innovation </a:t>
            </a:r>
            <a:r>
              <a:rPr lang="en-GB" sz="2000" dirty="0" smtClean="0">
                <a:solidFill>
                  <a:schemeClr val="tx1"/>
                </a:solidFill>
              </a:rPr>
              <a:t>Trends</a:t>
            </a:r>
          </a:p>
          <a:p>
            <a:pPr eaLnBrk="1" hangingPunct="1"/>
            <a:endParaRPr lang="en-GB" sz="2000" dirty="0" smtClean="0"/>
          </a:p>
          <a:p>
            <a:pPr eaLnBrk="1" hangingPunct="1">
              <a:buFontTx/>
              <a:buNone/>
            </a:pPr>
            <a:endParaRPr lang="en-GB" sz="2000" dirty="0" smtClean="0"/>
          </a:p>
          <a:p>
            <a:pPr eaLnBrk="1" hangingPunct="1"/>
            <a:endParaRPr lang="en-GB" sz="2000" dirty="0" smtClean="0"/>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Footer Placeholder 4"/>
          <p:cNvSpPr>
            <a:spLocks noGrp="1"/>
          </p:cNvSpPr>
          <p:nvPr>
            <p:ph type="ftr" sz="quarter" idx="4294967295"/>
          </p:nvPr>
        </p:nvSpPr>
        <p:spPr>
          <a:xfrm>
            <a:off x="3124200" y="6019800"/>
            <a:ext cx="2895600" cy="685800"/>
          </a:xfrm>
          <a:prstGeom prst="rect">
            <a:avLst/>
          </a:prstGeom>
          <a:noFill/>
        </p:spPr>
        <p:txBody>
          <a:bodyPr/>
          <a:lstStyle/>
          <a:p>
            <a:endParaRPr lang="en-GB" dirty="0"/>
          </a:p>
          <a:p>
            <a:endParaRPr lang="en-GB" dirty="0"/>
          </a:p>
          <a:p>
            <a:endParaRPr lang="en-GB" dirty="0"/>
          </a:p>
        </p:txBody>
      </p:sp>
      <p:sp>
        <p:nvSpPr>
          <p:cNvPr id="8195" name="Slide Number Placeholder 5"/>
          <p:cNvSpPr>
            <a:spLocks noGrp="1"/>
          </p:cNvSpPr>
          <p:nvPr>
            <p:ph type="sldNum" sz="quarter" idx="4294967295"/>
          </p:nvPr>
        </p:nvSpPr>
        <p:spPr>
          <a:xfrm>
            <a:off x="6553200" y="6477000"/>
            <a:ext cx="1905000" cy="228600"/>
          </a:xfrm>
          <a:prstGeom prst="rect">
            <a:avLst/>
          </a:prstGeom>
          <a:noFill/>
        </p:spPr>
        <p:txBody>
          <a:bodyPr/>
          <a:lstStyle/>
          <a:p>
            <a:endParaRPr lang="en-GB" dirty="0"/>
          </a:p>
        </p:txBody>
      </p:sp>
      <p:sp>
        <p:nvSpPr>
          <p:cNvPr id="8196" name="Rectangle 2"/>
          <p:cNvSpPr>
            <a:spLocks noGrp="1" noChangeArrowheads="1"/>
          </p:cNvSpPr>
          <p:nvPr>
            <p:ph type="title"/>
          </p:nvPr>
        </p:nvSpPr>
        <p:spPr/>
        <p:txBody>
          <a:bodyPr>
            <a:normAutofit fontScale="90000"/>
          </a:bodyPr>
          <a:lstStyle/>
          <a:p>
            <a:pPr eaLnBrk="1" hangingPunct="1"/>
            <a:r>
              <a:rPr lang="en-GB" dirty="0" smtClean="0"/>
              <a:t>A Global </a:t>
            </a:r>
            <a:r>
              <a:rPr lang="en-GB" dirty="0" smtClean="0"/>
              <a:t>KM &amp; Innovation </a:t>
            </a:r>
            <a:r>
              <a:rPr lang="en-GB" dirty="0" smtClean="0"/>
              <a:t>Perspective</a:t>
            </a:r>
          </a:p>
        </p:txBody>
      </p:sp>
      <p:sp>
        <p:nvSpPr>
          <p:cNvPr id="8197" name="Rectangle 3"/>
          <p:cNvSpPr>
            <a:spLocks noGrp="1" noChangeArrowheads="1"/>
          </p:cNvSpPr>
          <p:nvPr>
            <p:ph type="body" idx="1"/>
          </p:nvPr>
        </p:nvSpPr>
        <p:spPr>
          <a:xfrm>
            <a:off x="1371600" y="1752600"/>
            <a:ext cx="6248400" cy="3352800"/>
          </a:xfrm>
        </p:spPr>
        <p:txBody>
          <a:bodyPr/>
          <a:lstStyle/>
          <a:p>
            <a:pPr eaLnBrk="1" hangingPunct="1">
              <a:buFontTx/>
              <a:buNone/>
            </a:pPr>
            <a:endParaRPr lang="en-GB" sz="2000" dirty="0" smtClean="0"/>
          </a:p>
          <a:p>
            <a:pPr eaLnBrk="1" hangingPunct="1"/>
            <a:r>
              <a:rPr lang="en-GB" sz="2000" dirty="0" smtClean="0">
                <a:solidFill>
                  <a:srgbClr val="FF0000"/>
                </a:solidFill>
              </a:rPr>
              <a:t>KM &amp; Innovation </a:t>
            </a:r>
            <a:r>
              <a:rPr lang="en-GB" sz="2000" dirty="0" smtClean="0">
                <a:solidFill>
                  <a:srgbClr val="FF0000"/>
                </a:solidFill>
              </a:rPr>
              <a:t>in the Global Knowledge Economy</a:t>
            </a:r>
          </a:p>
          <a:p>
            <a:pPr eaLnBrk="1" hangingPunct="1"/>
            <a:r>
              <a:rPr lang="en-GB" sz="2000" dirty="0" smtClean="0">
                <a:solidFill>
                  <a:schemeClr val="tx1"/>
                </a:solidFill>
              </a:rPr>
              <a:t>KM &amp; Innovation &amp; the </a:t>
            </a:r>
            <a:r>
              <a:rPr lang="en-GB" sz="2000" dirty="0" smtClean="0">
                <a:solidFill>
                  <a:schemeClr val="tx1"/>
                </a:solidFill>
              </a:rPr>
              <a:t>Europe 2020 Vision</a:t>
            </a:r>
          </a:p>
          <a:p>
            <a:pPr eaLnBrk="1" hangingPunct="1"/>
            <a:r>
              <a:rPr lang="en-GB" sz="2000" dirty="0" smtClean="0">
                <a:solidFill>
                  <a:schemeClr val="tx1"/>
                </a:solidFill>
              </a:rPr>
              <a:t>KM &amp; Innovation </a:t>
            </a:r>
            <a:r>
              <a:rPr lang="en-GB" sz="2000" dirty="0" smtClean="0">
                <a:solidFill>
                  <a:schemeClr val="tx1"/>
                </a:solidFill>
              </a:rPr>
              <a:t>and UK Government Strategy</a:t>
            </a:r>
          </a:p>
          <a:p>
            <a:pPr eaLnBrk="1" hangingPunct="1"/>
            <a:r>
              <a:rPr lang="en-GB" sz="2000" dirty="0" smtClean="0">
                <a:solidFill>
                  <a:schemeClr val="tx1"/>
                </a:solidFill>
              </a:rPr>
              <a:t>Social KM  </a:t>
            </a:r>
          </a:p>
          <a:p>
            <a:pPr eaLnBrk="1" hangingPunct="1"/>
            <a:r>
              <a:rPr lang="en-GB" sz="2000" dirty="0" smtClean="0">
                <a:solidFill>
                  <a:schemeClr val="tx1"/>
                </a:solidFill>
              </a:rPr>
              <a:t>Emerging Global </a:t>
            </a:r>
            <a:r>
              <a:rPr lang="en-GB" sz="2000" dirty="0" smtClean="0">
                <a:solidFill>
                  <a:schemeClr val="tx1"/>
                </a:solidFill>
              </a:rPr>
              <a:t>KM &amp; Innovation </a:t>
            </a:r>
            <a:r>
              <a:rPr lang="en-GB" sz="2000" dirty="0" smtClean="0">
                <a:solidFill>
                  <a:schemeClr val="tx1"/>
                </a:solidFill>
              </a:rPr>
              <a:t>Trends</a:t>
            </a:r>
          </a:p>
          <a:p>
            <a:pPr eaLnBrk="1" hangingPunct="1"/>
            <a:endParaRPr lang="en-GB" sz="2000" dirty="0" smtClean="0"/>
          </a:p>
          <a:p>
            <a:pPr eaLnBrk="1" hangingPunct="1">
              <a:buFontTx/>
              <a:buNone/>
            </a:pPr>
            <a:endParaRPr lang="en-GB" sz="2000" dirty="0" smtClean="0"/>
          </a:p>
          <a:p>
            <a:pPr eaLnBrk="1" hangingPunct="1"/>
            <a:endParaRPr lang="en-GB" sz="2000" dirty="0" smtClean="0"/>
          </a:p>
        </p:txBody>
      </p:sp>
    </p:spTree>
    <p:extLst>
      <p:ext uri="{BB962C8B-B14F-4D97-AF65-F5344CB8AC3E}">
        <p14:creationId xmlns:p14="http://schemas.microsoft.com/office/powerpoint/2010/main" val="128399134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Footer Placeholder 3"/>
          <p:cNvSpPr>
            <a:spLocks noGrp="1"/>
          </p:cNvSpPr>
          <p:nvPr>
            <p:ph type="ftr" sz="quarter" idx="11"/>
          </p:nvPr>
        </p:nvSpPr>
        <p:spPr>
          <a:noFill/>
        </p:spPr>
        <p:txBody>
          <a:bodyPr/>
          <a:lstStyle/>
          <a:p>
            <a:endParaRPr lang="en-GB" dirty="0"/>
          </a:p>
          <a:p>
            <a:endParaRPr lang="en-GB" dirty="0"/>
          </a:p>
          <a:p>
            <a:endParaRPr lang="en-GB" dirty="0"/>
          </a:p>
        </p:txBody>
      </p:sp>
      <p:sp>
        <p:nvSpPr>
          <p:cNvPr id="9219" name="Slide Number Placeholder 4"/>
          <p:cNvSpPr>
            <a:spLocks noGrp="1"/>
          </p:cNvSpPr>
          <p:nvPr>
            <p:ph type="sldNum" sz="quarter" idx="12"/>
          </p:nvPr>
        </p:nvSpPr>
        <p:spPr>
          <a:noFill/>
        </p:spPr>
        <p:txBody>
          <a:bodyPr/>
          <a:lstStyle/>
          <a:p>
            <a:endParaRPr lang="en-GB" dirty="0"/>
          </a:p>
        </p:txBody>
      </p:sp>
      <p:sp>
        <p:nvSpPr>
          <p:cNvPr id="9220" name="Rectangle 2"/>
          <p:cNvSpPr>
            <a:spLocks noGrp="1" noChangeArrowheads="1"/>
          </p:cNvSpPr>
          <p:nvPr>
            <p:ph type="title"/>
          </p:nvPr>
        </p:nvSpPr>
        <p:spPr/>
        <p:txBody>
          <a:bodyPr>
            <a:normAutofit fontScale="90000"/>
          </a:bodyPr>
          <a:lstStyle/>
          <a:p>
            <a:pPr eaLnBrk="1" hangingPunct="1"/>
            <a:r>
              <a:rPr lang="en-GB" smtClean="0"/>
              <a:t>Exponential explosion of Knowledge</a:t>
            </a:r>
          </a:p>
        </p:txBody>
      </p:sp>
      <p:pic>
        <p:nvPicPr>
          <p:cNvPr id="9221" name="Picture 3" descr="Science Journals"/>
          <p:cNvPicPr>
            <a:picLocks noChangeAspect="1" noChangeArrowheads="1"/>
          </p:cNvPicPr>
          <p:nvPr/>
        </p:nvPicPr>
        <p:blipFill>
          <a:blip r:embed="rId3" cstate="print"/>
          <a:srcRect/>
          <a:stretch>
            <a:fillRect/>
          </a:stretch>
        </p:blipFill>
        <p:spPr bwMode="auto">
          <a:xfrm>
            <a:off x="1476375" y="1773238"/>
            <a:ext cx="6048375" cy="3659187"/>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TotalTime>
  <Words>1360</Words>
  <Application>Microsoft Macintosh PowerPoint</Application>
  <PresentationFormat>On-screen Show (4:3)</PresentationFormat>
  <Paragraphs>520</Paragraphs>
  <Slides>52</Slides>
  <Notes>46</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52</vt:i4>
      </vt:variant>
    </vt:vector>
  </HeadingPairs>
  <TitlesOfParts>
    <vt:vector size="55" baseType="lpstr">
      <vt:lpstr>Office Theme</vt:lpstr>
      <vt:lpstr>Document</vt:lpstr>
      <vt:lpstr>Image</vt:lpstr>
      <vt:lpstr>A Global perspective of Knowledge Management and Social Innovation</vt:lpstr>
      <vt:lpstr>Knowledge Associates Cambridge Ltd</vt:lpstr>
      <vt:lpstr>Knowledge Associates Cambridge Ltd</vt:lpstr>
      <vt:lpstr>www.knowledge-management-online.com</vt:lpstr>
      <vt:lpstr>My Knowledge Management and Innovation Journey</vt:lpstr>
      <vt:lpstr>APO KM Publications 2009-2013  </vt:lpstr>
      <vt:lpstr>A Global KM &amp; Innovation Perspective</vt:lpstr>
      <vt:lpstr>A Global KM &amp; Innovation Perspective</vt:lpstr>
      <vt:lpstr>Exponential explosion of Knowledge</vt:lpstr>
      <vt:lpstr>Knowledge Assets and Intellectual Capital</vt:lpstr>
      <vt:lpstr>Knowledge Era</vt:lpstr>
      <vt:lpstr>PowerPoint Presentation</vt:lpstr>
      <vt:lpstr>PowerPoint Presentation</vt:lpstr>
      <vt:lpstr>PowerPoint Presentation</vt:lpstr>
      <vt:lpstr>PowerPoint Presentation</vt:lpstr>
      <vt:lpstr>PowerPoint Presentation</vt:lpstr>
      <vt:lpstr>PowerPoint Presentation</vt:lpstr>
      <vt:lpstr>Knowledge Asset Auditing?</vt:lpstr>
      <vt:lpstr>A Global KM &amp; Innovation Perspective</vt:lpstr>
      <vt:lpstr>European Commission Knowledge Asset Framework</vt:lpstr>
      <vt:lpstr>PowerPoint Presentation</vt:lpstr>
      <vt:lpstr>Knowledge Asset Management</vt:lpstr>
      <vt:lpstr>KM Framework – European Perspective  </vt:lpstr>
      <vt:lpstr>   </vt:lpstr>
      <vt:lpstr>KM 2020 Vision 7 Flagships</vt:lpstr>
      <vt:lpstr>   </vt:lpstr>
      <vt:lpstr>A Global KM &amp; Innovation Perspective</vt:lpstr>
      <vt:lpstr>British Standards Institute  Guide to Good Practices </vt:lpstr>
      <vt:lpstr>   </vt:lpstr>
      <vt:lpstr>Origins of the UK Government White Paper    </vt:lpstr>
      <vt:lpstr>PowerPoint Presentation</vt:lpstr>
      <vt:lpstr>PowerPoint Presentation</vt:lpstr>
      <vt:lpstr>PowerPoint Presentation</vt:lpstr>
      <vt:lpstr>PowerPoint Presentation</vt:lpstr>
      <vt:lpstr>PowerPoint Presentation</vt:lpstr>
      <vt:lpstr>A Global KM &amp; Innovation Perspective</vt:lpstr>
      <vt:lpstr>Mobile &amp; Wireless tools   </vt:lpstr>
      <vt:lpstr>Web 2.0   </vt:lpstr>
      <vt:lpstr>Cloud Computing</vt:lpstr>
      <vt:lpstr>   </vt:lpstr>
      <vt:lpstr>   </vt:lpstr>
      <vt:lpstr>   </vt:lpstr>
      <vt:lpstr>   </vt:lpstr>
      <vt:lpstr>   </vt:lpstr>
      <vt:lpstr>Knowledger @ Knowledge Associates</vt:lpstr>
      <vt:lpstr>A Global KM Perspective</vt:lpstr>
      <vt:lpstr>Understanding the 4 Dimensions of Knowledge Management &amp; Innovation</vt:lpstr>
      <vt:lpstr>The need for Knowledge Leaders  &amp;  Knowledge Managers</vt:lpstr>
      <vt:lpstr>The Global Individual</vt:lpstr>
      <vt:lpstr>Summary</vt:lpstr>
      <vt:lpstr>Contact Me </vt:lpstr>
      <vt:lpstr>Thank you for your attention</vt:lpstr>
    </vt:vector>
  </TitlesOfParts>
  <Company>Grizli777</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Dr Serafin D Talisayon</dc:creator>
  <cp:lastModifiedBy>Ron Young</cp:lastModifiedBy>
  <cp:revision>133</cp:revision>
  <dcterms:created xsi:type="dcterms:W3CDTF">2010-10-07T08:10:41Z</dcterms:created>
  <dcterms:modified xsi:type="dcterms:W3CDTF">2013-02-05T20:38:10Z</dcterms:modified>
</cp:coreProperties>
</file>